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4"/>
  </p:notesMasterIdLst>
  <p:sldIdLst>
    <p:sldId id="258" r:id="rId2"/>
    <p:sldId id="259" r:id="rId3"/>
  </p:sldIdLst>
  <p:sldSz cx="7559675" cy="10691813"/>
  <p:notesSz cx="6858000" cy="9144000"/>
  <p:embeddedFontLst>
    <p:embeddedFont>
      <p:font typeface="Manrope" panose="020B0604020202020204" charset="0"/>
      <p:regular r:id="rId5"/>
      <p:bold r:id="rId6"/>
    </p:embeddedFont>
    <p:embeddedFont>
      <p:font typeface="Manrope SemiBold" panose="020B0604020202020204" charset="0"/>
      <p:regular r:id="rId7"/>
      <p:bold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1048" y="-1820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7013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e4888b4e95_0_15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3e4888b4e95_0_15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3e4888b4e95_0_20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Google Shape;258;g3e4888b4e95_0_20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57705" y="5891409"/>
            <a:ext cx="7044600" cy="164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>
  <p:cSld name="Intestazione sezione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3"/>
          <p:cNvPicPr preferRelativeResize="0"/>
          <p:nvPr/>
        </p:nvPicPr>
        <p:blipFill rotWithShape="1">
          <a:blip r:embed="rId2">
            <a:alphaModFix/>
          </a:blip>
          <a:srcRect t="90853"/>
          <a:stretch/>
        </p:blipFill>
        <p:spPr>
          <a:xfrm>
            <a:off x="0" y="9714016"/>
            <a:ext cx="7560000" cy="977982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Google Shape;52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96588" y="9909998"/>
            <a:ext cx="653813" cy="2305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3306900" cy="710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3995291" y="2395696"/>
            <a:ext cx="3306900" cy="710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57705" y="1154948"/>
            <a:ext cx="2321700" cy="157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05325" y="935745"/>
            <a:ext cx="5264700" cy="850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083839" y="1505164"/>
            <a:ext cx="3172200" cy="7680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5" name="Google Shape;195;p16"/>
          <p:cNvGrpSpPr/>
          <p:nvPr/>
        </p:nvGrpSpPr>
        <p:grpSpPr>
          <a:xfrm>
            <a:off x="403065" y="3244179"/>
            <a:ext cx="6864114" cy="1077365"/>
            <a:chOff x="360446" y="3595656"/>
            <a:chExt cx="6906937" cy="955027"/>
          </a:xfrm>
        </p:grpSpPr>
        <p:grpSp>
          <p:nvGrpSpPr>
            <p:cNvPr id="196" name="Google Shape;196;p16"/>
            <p:cNvGrpSpPr/>
            <p:nvPr/>
          </p:nvGrpSpPr>
          <p:grpSpPr>
            <a:xfrm>
              <a:off x="3847012" y="3595656"/>
              <a:ext cx="3420372" cy="955027"/>
              <a:chOff x="3847012" y="3595656"/>
              <a:chExt cx="3420372" cy="955027"/>
            </a:xfrm>
          </p:grpSpPr>
          <p:sp>
            <p:nvSpPr>
              <p:cNvPr id="197" name="Google Shape;197;p16"/>
              <p:cNvSpPr/>
              <p:nvPr/>
            </p:nvSpPr>
            <p:spPr>
              <a:xfrm rot="-5400000">
                <a:off x="5003507" y="2439173"/>
                <a:ext cx="955014" cy="3268006"/>
              </a:xfrm>
              <a:prstGeom prst="roundRect">
                <a:avLst>
                  <a:gd name="adj" fmla="val 3636"/>
                </a:avLst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198" name="Google Shape;198;p16"/>
              <p:cNvSpPr/>
              <p:nvPr/>
            </p:nvSpPr>
            <p:spPr>
              <a:xfrm rot="-5400000">
                <a:off x="3399167" y="4043505"/>
                <a:ext cx="955014" cy="5931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F9503A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199" name="Google Shape;199;p16"/>
              <p:cNvSpPr txBox="1"/>
              <p:nvPr/>
            </p:nvSpPr>
            <p:spPr>
              <a:xfrm>
                <a:off x="4055583" y="3768369"/>
                <a:ext cx="3211800" cy="18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7200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600" b="1">
                    <a:solidFill>
                      <a:srgbClr val="EA1C18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02</a:t>
                </a:r>
                <a:endParaRPr sz="1600" b="1">
                  <a:solidFill>
                    <a:srgbClr val="434343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00" name="Google Shape;200;p16"/>
              <p:cNvSpPr txBox="1"/>
              <p:nvPr/>
            </p:nvSpPr>
            <p:spPr>
              <a:xfrm>
                <a:off x="4571776" y="3768369"/>
                <a:ext cx="2652600" cy="54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spAutoFit/>
              </a:bodyPr>
              <a:lstStyle/>
              <a:p>
                <a:pPr marL="0" lvl="0" indent="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200" b="1" dirty="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Qualità della GenAI:</a:t>
                </a:r>
                <a:endParaRPr sz="1200" b="1" dirty="0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  <a:p>
                <a:pPr marL="0" lvl="0" indent="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it" sz="1200" dirty="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nasce dalla qualità</a:t>
                </a:r>
                <a:endParaRPr sz="1200" dirty="0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  <a:p>
                <a:pPr marL="0" lvl="0" indent="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it" sz="1200" dirty="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dei dati.</a:t>
                </a:r>
                <a:endParaRPr sz="1200" dirty="0">
                  <a:solidFill>
                    <a:srgbClr val="1E293B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</p:grpSp>
        <p:grpSp>
          <p:nvGrpSpPr>
            <p:cNvPr id="201" name="Google Shape;201;p16"/>
            <p:cNvGrpSpPr/>
            <p:nvPr/>
          </p:nvGrpSpPr>
          <p:grpSpPr>
            <a:xfrm>
              <a:off x="360446" y="3595656"/>
              <a:ext cx="3420372" cy="955027"/>
              <a:chOff x="360446" y="3595656"/>
              <a:chExt cx="3420372" cy="955027"/>
            </a:xfrm>
          </p:grpSpPr>
          <p:sp>
            <p:nvSpPr>
              <p:cNvPr id="202" name="Google Shape;202;p16"/>
              <p:cNvSpPr/>
              <p:nvPr/>
            </p:nvSpPr>
            <p:spPr>
              <a:xfrm rot="-5400000">
                <a:off x="1516942" y="2439173"/>
                <a:ext cx="955014" cy="3268006"/>
              </a:xfrm>
              <a:prstGeom prst="roundRect">
                <a:avLst>
                  <a:gd name="adj" fmla="val 3636"/>
                </a:avLst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03" name="Google Shape;203;p16"/>
              <p:cNvSpPr/>
              <p:nvPr/>
            </p:nvSpPr>
            <p:spPr>
              <a:xfrm rot="-5400000">
                <a:off x="-87399" y="4043505"/>
                <a:ext cx="955014" cy="5931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F9503A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04" name="Google Shape;204;p16"/>
              <p:cNvSpPr txBox="1"/>
              <p:nvPr/>
            </p:nvSpPr>
            <p:spPr>
              <a:xfrm>
                <a:off x="569018" y="3768369"/>
                <a:ext cx="3211800" cy="18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7200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600" b="1">
                    <a:solidFill>
                      <a:srgbClr val="EA1C18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01</a:t>
                </a:r>
                <a:endParaRPr sz="1600" b="1">
                  <a:solidFill>
                    <a:srgbClr val="434343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05" name="Google Shape;205;p16"/>
              <p:cNvSpPr txBox="1"/>
              <p:nvPr/>
            </p:nvSpPr>
            <p:spPr>
              <a:xfrm>
                <a:off x="1071399" y="3768369"/>
                <a:ext cx="2622000" cy="609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200" b="1" dirty="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GenAI come leva competitiva </a:t>
                </a:r>
                <a:endParaRPr sz="1200" b="1" dirty="0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200" b="1" dirty="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per le imprese italiane: </a:t>
                </a:r>
                <a:endParaRPr sz="1200" b="1" dirty="0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it" sz="1200" dirty="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più efficienza, più valore, più futuro. </a:t>
                </a:r>
                <a:endParaRPr sz="1200" dirty="0">
                  <a:solidFill>
                    <a:srgbClr val="1E293B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</p:grpSp>
      </p:grpSp>
      <p:grpSp>
        <p:nvGrpSpPr>
          <p:cNvPr id="206" name="Google Shape;206;p16"/>
          <p:cNvGrpSpPr/>
          <p:nvPr/>
        </p:nvGrpSpPr>
        <p:grpSpPr>
          <a:xfrm>
            <a:off x="403065" y="5724374"/>
            <a:ext cx="6864114" cy="1077365"/>
            <a:chOff x="360446" y="6297568"/>
            <a:chExt cx="6906937" cy="955027"/>
          </a:xfrm>
        </p:grpSpPr>
        <p:grpSp>
          <p:nvGrpSpPr>
            <p:cNvPr id="207" name="Google Shape;207;p16"/>
            <p:cNvGrpSpPr/>
            <p:nvPr/>
          </p:nvGrpSpPr>
          <p:grpSpPr>
            <a:xfrm>
              <a:off x="3847012" y="6297568"/>
              <a:ext cx="3420372" cy="955027"/>
              <a:chOff x="3847012" y="6297568"/>
              <a:chExt cx="3420372" cy="955027"/>
            </a:xfrm>
          </p:grpSpPr>
          <p:sp>
            <p:nvSpPr>
              <p:cNvPr id="208" name="Google Shape;208;p16"/>
              <p:cNvSpPr/>
              <p:nvPr/>
            </p:nvSpPr>
            <p:spPr>
              <a:xfrm rot="-5400000">
                <a:off x="5003507" y="5141085"/>
                <a:ext cx="955014" cy="3268006"/>
              </a:xfrm>
              <a:prstGeom prst="roundRect">
                <a:avLst>
                  <a:gd name="adj" fmla="val 3636"/>
                </a:avLst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09" name="Google Shape;209;p16"/>
              <p:cNvSpPr/>
              <p:nvPr/>
            </p:nvSpPr>
            <p:spPr>
              <a:xfrm rot="-5400000">
                <a:off x="3399167" y="6745417"/>
                <a:ext cx="955014" cy="5931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F9503A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10" name="Google Shape;210;p16"/>
              <p:cNvSpPr txBox="1"/>
              <p:nvPr/>
            </p:nvSpPr>
            <p:spPr>
              <a:xfrm>
                <a:off x="4055583" y="6470282"/>
                <a:ext cx="3211800" cy="18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7200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600" b="1">
                    <a:solidFill>
                      <a:srgbClr val="EA1C18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06</a:t>
                </a:r>
                <a:endParaRPr sz="1200" b="1">
                  <a:solidFill>
                    <a:srgbClr val="434343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11" name="Google Shape;211;p16"/>
              <p:cNvSpPr txBox="1"/>
              <p:nvPr/>
            </p:nvSpPr>
            <p:spPr>
              <a:xfrm>
                <a:off x="4602372" y="6470282"/>
                <a:ext cx="2622000" cy="54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sp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200" b="1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Modelli verticali: </a:t>
                </a:r>
                <a:endParaRPr sz="1200" b="1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it" sz="120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più controllo, precisione </a:t>
                </a:r>
                <a:endParaRPr sz="1200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it" sz="120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e tracciabilità.</a:t>
                </a:r>
                <a:endParaRPr sz="1200">
                  <a:solidFill>
                    <a:srgbClr val="1E293B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</p:grpSp>
        <p:grpSp>
          <p:nvGrpSpPr>
            <p:cNvPr id="212" name="Google Shape;212;p16"/>
            <p:cNvGrpSpPr/>
            <p:nvPr/>
          </p:nvGrpSpPr>
          <p:grpSpPr>
            <a:xfrm>
              <a:off x="360446" y="6297568"/>
              <a:ext cx="3420372" cy="955027"/>
              <a:chOff x="360446" y="6297568"/>
              <a:chExt cx="3420372" cy="955027"/>
            </a:xfrm>
          </p:grpSpPr>
          <p:sp>
            <p:nvSpPr>
              <p:cNvPr id="213" name="Google Shape;213;p16"/>
              <p:cNvSpPr/>
              <p:nvPr/>
            </p:nvSpPr>
            <p:spPr>
              <a:xfrm rot="-5400000">
                <a:off x="1516942" y="5141085"/>
                <a:ext cx="955014" cy="3268006"/>
              </a:xfrm>
              <a:prstGeom prst="roundRect">
                <a:avLst>
                  <a:gd name="adj" fmla="val 3636"/>
                </a:avLst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14" name="Google Shape;214;p16"/>
              <p:cNvSpPr/>
              <p:nvPr/>
            </p:nvSpPr>
            <p:spPr>
              <a:xfrm rot="-5400000">
                <a:off x="-87399" y="6745417"/>
                <a:ext cx="955014" cy="5931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F9503A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15" name="Google Shape;215;p16"/>
              <p:cNvSpPr txBox="1"/>
              <p:nvPr/>
            </p:nvSpPr>
            <p:spPr>
              <a:xfrm>
                <a:off x="569018" y="6470282"/>
                <a:ext cx="3211800" cy="18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7200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600" b="1">
                    <a:solidFill>
                      <a:srgbClr val="EA1C18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05</a:t>
                </a:r>
                <a:endParaRPr sz="1200" b="1">
                  <a:solidFill>
                    <a:srgbClr val="434343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16" name="Google Shape;216;p16"/>
              <p:cNvSpPr txBox="1"/>
              <p:nvPr/>
            </p:nvSpPr>
            <p:spPr>
              <a:xfrm>
                <a:off x="1071399" y="6470282"/>
                <a:ext cx="2652600" cy="54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sp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200" b="1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Strategia pubblica </a:t>
                </a:r>
                <a:endParaRPr sz="1200" b="1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20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per la qualità dei dati </a:t>
                </a:r>
                <a:endParaRPr sz="1200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it" sz="120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e della GenAI.</a:t>
                </a:r>
                <a:endParaRPr sz="1200">
                  <a:solidFill>
                    <a:srgbClr val="1E293B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</p:grpSp>
      </p:grpSp>
      <p:grpSp>
        <p:nvGrpSpPr>
          <p:cNvPr id="217" name="Google Shape;217;p16"/>
          <p:cNvGrpSpPr/>
          <p:nvPr/>
        </p:nvGrpSpPr>
        <p:grpSpPr>
          <a:xfrm>
            <a:off x="403065" y="6964472"/>
            <a:ext cx="6864114" cy="1077365"/>
            <a:chOff x="360446" y="7648525"/>
            <a:chExt cx="6906937" cy="955027"/>
          </a:xfrm>
        </p:grpSpPr>
        <p:grpSp>
          <p:nvGrpSpPr>
            <p:cNvPr id="218" name="Google Shape;218;p16"/>
            <p:cNvGrpSpPr/>
            <p:nvPr/>
          </p:nvGrpSpPr>
          <p:grpSpPr>
            <a:xfrm>
              <a:off x="3847011" y="7648526"/>
              <a:ext cx="3420372" cy="955025"/>
              <a:chOff x="3847011" y="7648526"/>
              <a:chExt cx="3420372" cy="955025"/>
            </a:xfrm>
          </p:grpSpPr>
          <p:sp>
            <p:nvSpPr>
              <p:cNvPr id="219" name="Google Shape;219;p16"/>
              <p:cNvSpPr/>
              <p:nvPr/>
            </p:nvSpPr>
            <p:spPr>
              <a:xfrm rot="-5400000">
                <a:off x="5003507" y="6492041"/>
                <a:ext cx="955014" cy="3268006"/>
              </a:xfrm>
              <a:prstGeom prst="roundRect">
                <a:avLst>
                  <a:gd name="adj" fmla="val 3636"/>
                </a:avLst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20" name="Google Shape;220;p16"/>
              <p:cNvSpPr/>
              <p:nvPr/>
            </p:nvSpPr>
            <p:spPr>
              <a:xfrm rot="-5400000">
                <a:off x="3399167" y="8096374"/>
                <a:ext cx="955014" cy="5931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F9503A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21" name="Google Shape;221;p16"/>
              <p:cNvSpPr txBox="1"/>
              <p:nvPr/>
            </p:nvSpPr>
            <p:spPr>
              <a:xfrm>
                <a:off x="4055583" y="7821238"/>
                <a:ext cx="3211800" cy="18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7200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600" b="1">
                    <a:solidFill>
                      <a:srgbClr val="EA1C18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08</a:t>
                </a:r>
                <a:endParaRPr sz="1200" b="1">
                  <a:solidFill>
                    <a:srgbClr val="434343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22" name="Google Shape;222;p16"/>
              <p:cNvSpPr txBox="1"/>
              <p:nvPr/>
            </p:nvSpPr>
            <p:spPr>
              <a:xfrm>
                <a:off x="4602385" y="7821238"/>
                <a:ext cx="2622000" cy="37650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sp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200" b="1" dirty="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Sovranità digitale </a:t>
                </a:r>
                <a:endParaRPr sz="1200" b="1" dirty="0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200" b="1" dirty="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e GenAI affidabile.</a:t>
                </a:r>
                <a:endParaRPr sz="1200" b="1" dirty="0">
                  <a:solidFill>
                    <a:srgbClr val="1E293B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</p:grpSp>
        <p:grpSp>
          <p:nvGrpSpPr>
            <p:cNvPr id="223" name="Google Shape;223;p16"/>
            <p:cNvGrpSpPr/>
            <p:nvPr/>
          </p:nvGrpSpPr>
          <p:grpSpPr>
            <a:xfrm>
              <a:off x="360446" y="7648525"/>
              <a:ext cx="3420372" cy="955027"/>
              <a:chOff x="360446" y="7648525"/>
              <a:chExt cx="3420372" cy="955027"/>
            </a:xfrm>
          </p:grpSpPr>
          <p:sp>
            <p:nvSpPr>
              <p:cNvPr id="224" name="Google Shape;224;p16"/>
              <p:cNvSpPr/>
              <p:nvPr/>
            </p:nvSpPr>
            <p:spPr>
              <a:xfrm rot="-5400000">
                <a:off x="1516942" y="6492041"/>
                <a:ext cx="955014" cy="3268006"/>
              </a:xfrm>
              <a:prstGeom prst="roundRect">
                <a:avLst>
                  <a:gd name="adj" fmla="val 3636"/>
                </a:avLst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25" name="Google Shape;225;p16"/>
              <p:cNvSpPr/>
              <p:nvPr/>
            </p:nvSpPr>
            <p:spPr>
              <a:xfrm rot="-5400000">
                <a:off x="-87399" y="8096374"/>
                <a:ext cx="955014" cy="5931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F9503A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26" name="Google Shape;226;p16"/>
              <p:cNvSpPr txBox="1"/>
              <p:nvPr/>
            </p:nvSpPr>
            <p:spPr>
              <a:xfrm>
                <a:off x="569018" y="7821238"/>
                <a:ext cx="3211800" cy="18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7200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600" b="1">
                    <a:solidFill>
                      <a:srgbClr val="EA1C18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07</a:t>
                </a:r>
                <a:endParaRPr sz="1200" b="1">
                  <a:solidFill>
                    <a:srgbClr val="434343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27" name="Google Shape;227;p16"/>
              <p:cNvSpPr txBox="1"/>
              <p:nvPr/>
            </p:nvSpPr>
            <p:spPr>
              <a:xfrm>
                <a:off x="1101997" y="7821238"/>
                <a:ext cx="2622000" cy="54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sp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200" b="1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Sinergia tra ricerca, imprese e istituzioni </a:t>
                </a:r>
                <a:r>
                  <a:rPr lang="it" sz="120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per sviluppare l’ecosistema italiano della GenAI.</a:t>
                </a:r>
                <a:endParaRPr sz="1200">
                  <a:solidFill>
                    <a:srgbClr val="1E293B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</p:grpSp>
      </p:grpSp>
      <p:grpSp>
        <p:nvGrpSpPr>
          <p:cNvPr id="228" name="Google Shape;228;p16"/>
          <p:cNvGrpSpPr/>
          <p:nvPr/>
        </p:nvGrpSpPr>
        <p:grpSpPr>
          <a:xfrm>
            <a:off x="403065" y="4484276"/>
            <a:ext cx="6864114" cy="1077365"/>
            <a:chOff x="360446" y="4946612"/>
            <a:chExt cx="6906937" cy="955027"/>
          </a:xfrm>
        </p:grpSpPr>
        <p:grpSp>
          <p:nvGrpSpPr>
            <p:cNvPr id="229" name="Google Shape;229;p16"/>
            <p:cNvGrpSpPr/>
            <p:nvPr/>
          </p:nvGrpSpPr>
          <p:grpSpPr>
            <a:xfrm>
              <a:off x="3847012" y="4946612"/>
              <a:ext cx="3420372" cy="955027"/>
              <a:chOff x="3847012" y="4946612"/>
              <a:chExt cx="3420372" cy="955027"/>
            </a:xfrm>
          </p:grpSpPr>
          <p:sp>
            <p:nvSpPr>
              <p:cNvPr id="230" name="Google Shape;230;p16"/>
              <p:cNvSpPr/>
              <p:nvPr/>
            </p:nvSpPr>
            <p:spPr>
              <a:xfrm rot="-5400000">
                <a:off x="5003507" y="3790129"/>
                <a:ext cx="955014" cy="3268006"/>
              </a:xfrm>
              <a:prstGeom prst="roundRect">
                <a:avLst>
                  <a:gd name="adj" fmla="val 3636"/>
                </a:avLst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31" name="Google Shape;231;p16"/>
              <p:cNvSpPr/>
              <p:nvPr/>
            </p:nvSpPr>
            <p:spPr>
              <a:xfrm rot="-5400000">
                <a:off x="3399167" y="5394461"/>
                <a:ext cx="955014" cy="5931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F9503A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32" name="Google Shape;232;p16"/>
              <p:cNvSpPr txBox="1"/>
              <p:nvPr/>
            </p:nvSpPr>
            <p:spPr>
              <a:xfrm>
                <a:off x="4055583" y="5119326"/>
                <a:ext cx="3211800" cy="18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7200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600" b="1">
                    <a:solidFill>
                      <a:srgbClr val="EA1C18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04</a:t>
                </a:r>
                <a:endParaRPr sz="1200" b="1">
                  <a:solidFill>
                    <a:srgbClr val="434343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33" name="Google Shape;233;p16"/>
              <p:cNvSpPr txBox="1"/>
              <p:nvPr/>
            </p:nvSpPr>
            <p:spPr>
              <a:xfrm>
                <a:off x="4571774" y="5119326"/>
                <a:ext cx="2652600" cy="54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spAutoFit/>
              </a:bodyPr>
              <a:lstStyle/>
              <a:p>
                <a:pPr marL="0" marR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200" b="1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Compliance,</a:t>
                </a:r>
                <a:endParaRPr sz="1200" b="1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  <a:p>
                <a:pPr marL="0" marR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20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qualità dei dati e </a:t>
                </a:r>
                <a:endParaRPr sz="1200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  <a:p>
                <a:pPr marL="0" marR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20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fiducia nella GenAI.</a:t>
                </a:r>
                <a:endParaRPr sz="1200">
                  <a:solidFill>
                    <a:srgbClr val="1E293B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</p:grpSp>
        <p:grpSp>
          <p:nvGrpSpPr>
            <p:cNvPr id="234" name="Google Shape;234;p16"/>
            <p:cNvGrpSpPr/>
            <p:nvPr/>
          </p:nvGrpSpPr>
          <p:grpSpPr>
            <a:xfrm>
              <a:off x="360446" y="4946612"/>
              <a:ext cx="3420372" cy="955027"/>
              <a:chOff x="360446" y="4946612"/>
              <a:chExt cx="3420372" cy="955027"/>
            </a:xfrm>
          </p:grpSpPr>
          <p:sp>
            <p:nvSpPr>
              <p:cNvPr id="235" name="Google Shape;235;p16"/>
              <p:cNvSpPr/>
              <p:nvPr/>
            </p:nvSpPr>
            <p:spPr>
              <a:xfrm rot="-5400000">
                <a:off x="1516942" y="3790129"/>
                <a:ext cx="955014" cy="3268006"/>
              </a:xfrm>
              <a:prstGeom prst="roundRect">
                <a:avLst>
                  <a:gd name="adj" fmla="val 3636"/>
                </a:avLst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36" name="Google Shape;236;p16"/>
              <p:cNvSpPr/>
              <p:nvPr/>
            </p:nvSpPr>
            <p:spPr>
              <a:xfrm rot="-5400000">
                <a:off x="-87399" y="5394461"/>
                <a:ext cx="955014" cy="5931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F9503A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37" name="Google Shape;237;p16"/>
              <p:cNvSpPr txBox="1"/>
              <p:nvPr/>
            </p:nvSpPr>
            <p:spPr>
              <a:xfrm>
                <a:off x="569018" y="5119326"/>
                <a:ext cx="3211800" cy="18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7200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600" b="1">
                    <a:solidFill>
                      <a:srgbClr val="EA1C18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03</a:t>
                </a:r>
                <a:endParaRPr sz="1600" b="1">
                  <a:solidFill>
                    <a:srgbClr val="434343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38" name="Google Shape;238;p16"/>
              <p:cNvSpPr txBox="1"/>
              <p:nvPr/>
            </p:nvSpPr>
            <p:spPr>
              <a:xfrm>
                <a:off x="1071399" y="5119326"/>
                <a:ext cx="2652600" cy="54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sp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200" b="1" dirty="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Certificazioni, </a:t>
                </a:r>
                <a:endParaRPr sz="1200" b="1" dirty="0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200" b="1" dirty="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sicurezza e compliance: </a:t>
                </a:r>
                <a:endParaRPr sz="1200" b="1" dirty="0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200" dirty="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i requisiti essenziali dei dati.</a:t>
                </a:r>
                <a:endParaRPr sz="1200" dirty="0">
                  <a:solidFill>
                    <a:srgbClr val="1E293B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</p:grpSp>
      </p:grpSp>
      <p:grpSp>
        <p:nvGrpSpPr>
          <p:cNvPr id="239" name="Google Shape;239;p16"/>
          <p:cNvGrpSpPr/>
          <p:nvPr/>
        </p:nvGrpSpPr>
        <p:grpSpPr>
          <a:xfrm>
            <a:off x="403065" y="8204570"/>
            <a:ext cx="6864114" cy="1077365"/>
            <a:chOff x="360446" y="8999481"/>
            <a:chExt cx="6906937" cy="955027"/>
          </a:xfrm>
        </p:grpSpPr>
        <p:grpSp>
          <p:nvGrpSpPr>
            <p:cNvPr id="240" name="Google Shape;240;p16"/>
            <p:cNvGrpSpPr/>
            <p:nvPr/>
          </p:nvGrpSpPr>
          <p:grpSpPr>
            <a:xfrm>
              <a:off x="3847012" y="8999481"/>
              <a:ext cx="3420372" cy="955027"/>
              <a:chOff x="3847012" y="8999481"/>
              <a:chExt cx="3420372" cy="955027"/>
            </a:xfrm>
          </p:grpSpPr>
          <p:sp>
            <p:nvSpPr>
              <p:cNvPr id="241" name="Google Shape;241;p16"/>
              <p:cNvSpPr/>
              <p:nvPr/>
            </p:nvSpPr>
            <p:spPr>
              <a:xfrm rot="-5400000">
                <a:off x="5003507" y="7842998"/>
                <a:ext cx="955014" cy="3268006"/>
              </a:xfrm>
              <a:prstGeom prst="roundRect">
                <a:avLst>
                  <a:gd name="adj" fmla="val 3636"/>
                </a:avLst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42" name="Google Shape;242;p16"/>
              <p:cNvSpPr/>
              <p:nvPr/>
            </p:nvSpPr>
            <p:spPr>
              <a:xfrm rot="-5400000">
                <a:off x="3399167" y="9447330"/>
                <a:ext cx="955014" cy="5931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F9503A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43" name="Google Shape;243;p16"/>
              <p:cNvSpPr txBox="1"/>
              <p:nvPr/>
            </p:nvSpPr>
            <p:spPr>
              <a:xfrm>
                <a:off x="4055583" y="9172194"/>
                <a:ext cx="3211800" cy="18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7200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600" b="1">
                    <a:solidFill>
                      <a:srgbClr val="EA1C18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10</a:t>
                </a:r>
                <a:endParaRPr sz="1200" b="1">
                  <a:solidFill>
                    <a:srgbClr val="434343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44" name="Google Shape;244;p16"/>
              <p:cNvSpPr txBox="1"/>
              <p:nvPr/>
            </p:nvSpPr>
            <p:spPr>
              <a:xfrm>
                <a:off x="4562256" y="9172194"/>
                <a:ext cx="2622000" cy="54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sp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200" b="1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Competenze e formazione </a:t>
                </a:r>
                <a:endParaRPr sz="1200" b="1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it" sz="120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per un uso responsabile </a:t>
                </a:r>
                <a:endParaRPr sz="1200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it" sz="120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della GenAI.</a:t>
                </a:r>
                <a:endParaRPr sz="1200">
                  <a:solidFill>
                    <a:srgbClr val="1E293B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</p:grpSp>
        <p:grpSp>
          <p:nvGrpSpPr>
            <p:cNvPr id="245" name="Google Shape;245;p16"/>
            <p:cNvGrpSpPr/>
            <p:nvPr/>
          </p:nvGrpSpPr>
          <p:grpSpPr>
            <a:xfrm>
              <a:off x="360446" y="8999481"/>
              <a:ext cx="3420372" cy="955027"/>
              <a:chOff x="360446" y="8999481"/>
              <a:chExt cx="3420372" cy="955027"/>
            </a:xfrm>
          </p:grpSpPr>
          <p:sp>
            <p:nvSpPr>
              <p:cNvPr id="246" name="Google Shape;246;p16"/>
              <p:cNvSpPr/>
              <p:nvPr/>
            </p:nvSpPr>
            <p:spPr>
              <a:xfrm rot="-5400000">
                <a:off x="1516942" y="7842998"/>
                <a:ext cx="955014" cy="3268006"/>
              </a:xfrm>
              <a:prstGeom prst="roundRect">
                <a:avLst>
                  <a:gd name="adj" fmla="val 3636"/>
                </a:avLst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47" name="Google Shape;247;p16"/>
              <p:cNvSpPr/>
              <p:nvPr/>
            </p:nvSpPr>
            <p:spPr>
              <a:xfrm rot="-5400000">
                <a:off x="-87399" y="9447330"/>
                <a:ext cx="955014" cy="5931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F9503A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48" name="Google Shape;248;p16"/>
              <p:cNvSpPr txBox="1"/>
              <p:nvPr/>
            </p:nvSpPr>
            <p:spPr>
              <a:xfrm>
                <a:off x="569018" y="9172194"/>
                <a:ext cx="3211800" cy="18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7200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600" b="1">
                    <a:solidFill>
                      <a:srgbClr val="EA1C18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09</a:t>
                </a:r>
                <a:endParaRPr sz="1200" b="1">
                  <a:solidFill>
                    <a:srgbClr val="434343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49" name="Google Shape;249;p16"/>
              <p:cNvSpPr txBox="1"/>
              <p:nvPr/>
            </p:nvSpPr>
            <p:spPr>
              <a:xfrm>
                <a:off x="1101997" y="9172194"/>
                <a:ext cx="2622000" cy="54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sp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200" b="1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AI e dati: </a:t>
                </a:r>
                <a:endParaRPr sz="1200" b="1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it" sz="120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la nuova leva strategica per la competitività delle PMI.</a:t>
                </a:r>
                <a:endParaRPr sz="1200">
                  <a:solidFill>
                    <a:srgbClr val="1E293B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</p:grpSp>
      </p:grpSp>
      <p:sp>
        <p:nvSpPr>
          <p:cNvPr id="250" name="Google Shape;250;p16"/>
          <p:cNvSpPr txBox="1"/>
          <p:nvPr/>
        </p:nvSpPr>
        <p:spPr>
          <a:xfrm>
            <a:off x="403075" y="736850"/>
            <a:ext cx="6357000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4800" dirty="0">
                <a:solidFill>
                  <a:srgbClr val="434343"/>
                </a:solidFill>
                <a:latin typeface="Manrope SemiBold"/>
                <a:ea typeface="Manrope SemiBold"/>
                <a:cs typeface="Manrope SemiBold"/>
                <a:sym typeface="Manrope SemiBold"/>
              </a:rPr>
              <a:t>Il decalogo </a:t>
            </a:r>
            <a:r>
              <a:rPr lang="it" sz="4800" dirty="0">
                <a:solidFill>
                  <a:srgbClr val="FF0000"/>
                </a:solidFill>
                <a:latin typeface="Manrope SemiBold"/>
                <a:ea typeface="Manrope SemiBold"/>
                <a:cs typeface="Manrope SemiBold"/>
                <a:sym typeface="Manrope SemiBold"/>
              </a:rPr>
              <a:t>AI</a:t>
            </a:r>
            <a:r>
              <a:rPr lang="it" sz="4800" dirty="0">
                <a:solidFill>
                  <a:srgbClr val="434343"/>
                </a:solidFill>
                <a:latin typeface="Manrope SemiBold"/>
                <a:ea typeface="Manrope SemiBold"/>
                <a:cs typeface="Manrope SemiBold"/>
                <a:sym typeface="Manrope SemiBold"/>
              </a:rPr>
              <a:t> </a:t>
            </a:r>
            <a:endParaRPr sz="4800" dirty="0">
              <a:solidFill>
                <a:srgbClr val="434343"/>
              </a:solidFill>
              <a:latin typeface="Manrope SemiBold"/>
              <a:ea typeface="Manrope SemiBold"/>
              <a:cs typeface="Manrope SemiBold"/>
              <a:sym typeface="Manrope SemiBold"/>
            </a:endParaRPr>
          </a:p>
        </p:txBody>
      </p:sp>
      <p:pic>
        <p:nvPicPr>
          <p:cNvPr id="251" name="Google Shape;251;p16" title="SEVENDATA_FULL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33397" y="383442"/>
            <a:ext cx="1752136" cy="390126"/>
          </a:xfrm>
          <a:prstGeom prst="rect">
            <a:avLst/>
          </a:prstGeom>
          <a:noFill/>
          <a:ln>
            <a:noFill/>
          </a:ln>
        </p:spPr>
      </p:pic>
      <p:sp>
        <p:nvSpPr>
          <p:cNvPr id="252" name="Google Shape;252;p16"/>
          <p:cNvSpPr txBox="1"/>
          <p:nvPr/>
        </p:nvSpPr>
        <p:spPr>
          <a:xfrm>
            <a:off x="403075" y="1702974"/>
            <a:ext cx="71289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000" dirty="0">
                <a:solidFill>
                  <a:srgbClr val="434343"/>
                </a:solidFill>
                <a:latin typeface="Manrope"/>
                <a:ea typeface="Manrope"/>
                <a:cs typeface="Manrope"/>
                <a:sym typeface="Manrope"/>
              </a:rPr>
              <a:t>Principi guida per un’Intelligenza Artificiale responsabile, sicura e al servizio di imprese e pubblica amministrazione.</a:t>
            </a:r>
            <a:endParaRPr sz="2000" dirty="0">
              <a:solidFill>
                <a:srgbClr val="434343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rgbClr val="434343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53" name="Google Shape;253;p16"/>
          <p:cNvSpPr/>
          <p:nvPr/>
        </p:nvSpPr>
        <p:spPr>
          <a:xfrm>
            <a:off x="403075" y="2769222"/>
            <a:ext cx="6686100" cy="441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16"/>
          <p:cNvSpPr/>
          <p:nvPr/>
        </p:nvSpPr>
        <p:spPr>
          <a:xfrm>
            <a:off x="-25" y="10288349"/>
            <a:ext cx="7560000" cy="403800"/>
          </a:xfrm>
          <a:prstGeom prst="rect">
            <a:avLst/>
          </a:prstGeom>
          <a:solidFill>
            <a:srgbClr val="ED312E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0000"/>
              </a:solidFill>
            </a:endParaRPr>
          </a:p>
        </p:txBody>
      </p:sp>
      <p:sp>
        <p:nvSpPr>
          <p:cNvPr id="255" name="Google Shape;255;p16"/>
          <p:cNvSpPr txBox="1"/>
          <p:nvPr/>
        </p:nvSpPr>
        <p:spPr>
          <a:xfrm>
            <a:off x="403075" y="10310875"/>
            <a:ext cx="7128900" cy="3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3960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300" b="1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rPr>
              <a:t>© Sevendata S.p.A.    |     Maggio 2026</a:t>
            </a:r>
            <a:endParaRPr sz="1300" b="1"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7"/>
          <p:cNvSpPr/>
          <p:nvPr/>
        </p:nvSpPr>
        <p:spPr>
          <a:xfrm>
            <a:off x="-25" y="10288349"/>
            <a:ext cx="7560000" cy="403800"/>
          </a:xfrm>
          <a:prstGeom prst="rect">
            <a:avLst/>
          </a:prstGeom>
          <a:solidFill>
            <a:srgbClr val="ED312E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0000"/>
              </a:solidFill>
            </a:endParaRPr>
          </a:p>
        </p:txBody>
      </p:sp>
      <p:sp>
        <p:nvSpPr>
          <p:cNvPr id="261" name="Google Shape;261;p17"/>
          <p:cNvSpPr txBox="1"/>
          <p:nvPr/>
        </p:nvSpPr>
        <p:spPr>
          <a:xfrm>
            <a:off x="403075" y="10310875"/>
            <a:ext cx="7128900" cy="3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3960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300" b="1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rPr>
              <a:t>© Sevendata S.p.A.    |     Maggio 2026</a:t>
            </a:r>
            <a:endParaRPr sz="1300" b="1"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62" name="Google Shape;262;p17"/>
          <p:cNvSpPr txBox="1"/>
          <p:nvPr/>
        </p:nvSpPr>
        <p:spPr>
          <a:xfrm>
            <a:off x="403075" y="736850"/>
            <a:ext cx="63570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4800" dirty="0">
                <a:solidFill>
                  <a:srgbClr val="434343"/>
                </a:solidFill>
                <a:latin typeface="Manrope SemiBold"/>
                <a:ea typeface="Manrope SemiBold"/>
                <a:cs typeface="Manrope SemiBold"/>
                <a:sym typeface="Manrope SemiBold"/>
              </a:rPr>
              <a:t>Il decalogo </a:t>
            </a:r>
            <a:r>
              <a:rPr lang="it" sz="4800" dirty="0">
                <a:solidFill>
                  <a:srgbClr val="FF0000"/>
                </a:solidFill>
                <a:latin typeface="Manrope SemiBold"/>
                <a:ea typeface="Manrope SemiBold"/>
                <a:cs typeface="Manrope SemiBold"/>
                <a:sym typeface="Manrope SemiBold"/>
              </a:rPr>
              <a:t>AI</a:t>
            </a:r>
            <a:r>
              <a:rPr lang="it" sz="4800" dirty="0">
                <a:solidFill>
                  <a:srgbClr val="434343"/>
                </a:solidFill>
                <a:latin typeface="Manrope SemiBold"/>
                <a:ea typeface="Manrope SemiBold"/>
                <a:cs typeface="Manrope SemiBold"/>
                <a:sym typeface="Manrope SemiBold"/>
              </a:rPr>
              <a:t> </a:t>
            </a:r>
            <a:endParaRPr sz="4800" dirty="0">
              <a:solidFill>
                <a:srgbClr val="434343"/>
              </a:solidFill>
              <a:latin typeface="Manrope SemiBold"/>
              <a:ea typeface="Manrope SemiBold"/>
              <a:cs typeface="Manrope SemiBold"/>
              <a:sym typeface="Manrope SemiBold"/>
            </a:endParaRPr>
          </a:p>
        </p:txBody>
      </p:sp>
      <p:pic>
        <p:nvPicPr>
          <p:cNvPr id="263" name="Google Shape;263;p17" title="SEVENDATA_FULL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33397" y="383442"/>
            <a:ext cx="1752136" cy="39012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64" name="Google Shape;264;p17"/>
          <p:cNvGrpSpPr/>
          <p:nvPr/>
        </p:nvGrpSpPr>
        <p:grpSpPr>
          <a:xfrm>
            <a:off x="437474" y="1831278"/>
            <a:ext cx="6777414" cy="1509691"/>
            <a:chOff x="437474" y="1831278"/>
            <a:chExt cx="6777414" cy="1509691"/>
          </a:xfrm>
        </p:grpSpPr>
        <p:grpSp>
          <p:nvGrpSpPr>
            <p:cNvPr id="265" name="Google Shape;265;p17"/>
            <p:cNvGrpSpPr/>
            <p:nvPr/>
          </p:nvGrpSpPr>
          <p:grpSpPr>
            <a:xfrm>
              <a:off x="437474" y="1831278"/>
              <a:ext cx="3350864" cy="1509691"/>
              <a:chOff x="437474" y="1831933"/>
              <a:chExt cx="3350864" cy="1509691"/>
            </a:xfrm>
          </p:grpSpPr>
          <p:sp>
            <p:nvSpPr>
              <p:cNvPr id="266" name="Google Shape;266;p17"/>
              <p:cNvSpPr/>
              <p:nvPr/>
            </p:nvSpPr>
            <p:spPr>
              <a:xfrm>
                <a:off x="461154" y="1831933"/>
                <a:ext cx="3253800" cy="1508100"/>
              </a:xfrm>
              <a:prstGeom prst="roundRect">
                <a:avLst>
                  <a:gd name="adj" fmla="val 3636"/>
                </a:avLst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67" name="Google Shape;267;p17"/>
              <p:cNvSpPr txBox="1"/>
              <p:nvPr/>
            </p:nvSpPr>
            <p:spPr>
              <a:xfrm>
                <a:off x="610731" y="1979210"/>
                <a:ext cx="403800" cy="261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sp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700" b="1">
                    <a:solidFill>
                      <a:srgbClr val="EA1C18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01</a:t>
                </a:r>
                <a:endParaRPr sz="1700" b="1">
                  <a:solidFill>
                    <a:srgbClr val="434343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68" name="Google Shape;268;p17"/>
              <p:cNvSpPr txBox="1"/>
              <p:nvPr/>
            </p:nvSpPr>
            <p:spPr>
              <a:xfrm>
                <a:off x="1012507" y="1989236"/>
                <a:ext cx="2622000" cy="264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sp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800" b="1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GenAI come leva competitiva per le imprese italiane: più efficienza, più valore, più futuro. </a:t>
                </a:r>
                <a:endParaRPr sz="800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69" name="Google Shape;269;p17"/>
              <p:cNvSpPr txBox="1"/>
              <p:nvPr/>
            </p:nvSpPr>
            <p:spPr>
              <a:xfrm>
                <a:off x="534538" y="2394206"/>
                <a:ext cx="3253800" cy="7064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0000" tIns="0" rIns="108000" bIns="0" anchor="t" anchorCtr="0">
                <a:spAutoFit/>
              </a:bodyPr>
              <a:lstStyle/>
              <a:p>
                <a:pPr marL="0" marR="0" lvl="0" indent="0" algn="l" rtl="0">
                  <a:lnSpc>
                    <a:spcPct val="82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800" i="0" u="none" strike="noStrike" cap="none" dirty="0">
                    <a:solidFill>
                      <a:schemeClr val="tx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Sevendata promuove la diffusione della tecnologia basata sull'intelligenza artificiale generativa (GenAI), in quanto fondamentale per migliorare la competitività delle imprese, favorendo maggiore produttività, efficienza e scelte più consapevoli. Inoltre, in prospettiva, la GenAI può colmare il divario tra domanda e offerta di lavoro, che in un contesto di denatalità come quello italiano rischia di frenare la crescita economica.</a:t>
                </a:r>
                <a:endParaRPr sz="800" dirty="0">
                  <a:solidFill>
                    <a:schemeClr val="tx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70" name="Google Shape;270;p17"/>
              <p:cNvSpPr/>
              <p:nvPr/>
            </p:nvSpPr>
            <p:spPr>
              <a:xfrm rot="-5400000">
                <a:off x="-288076" y="2559674"/>
                <a:ext cx="1507500" cy="564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F9503A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</p:grpSp>
        <p:grpSp>
          <p:nvGrpSpPr>
            <p:cNvPr id="271" name="Google Shape;271;p17"/>
            <p:cNvGrpSpPr/>
            <p:nvPr/>
          </p:nvGrpSpPr>
          <p:grpSpPr>
            <a:xfrm>
              <a:off x="3856399" y="1831582"/>
              <a:ext cx="3358489" cy="1509085"/>
              <a:chOff x="3856399" y="1830624"/>
              <a:chExt cx="3358489" cy="1509085"/>
            </a:xfrm>
          </p:grpSpPr>
          <p:sp>
            <p:nvSpPr>
              <p:cNvPr id="272" name="Google Shape;272;p17"/>
              <p:cNvSpPr/>
              <p:nvPr/>
            </p:nvSpPr>
            <p:spPr>
              <a:xfrm>
                <a:off x="3887733" y="1831675"/>
                <a:ext cx="3253691" cy="1508034"/>
              </a:xfrm>
              <a:prstGeom prst="roundRect">
                <a:avLst>
                  <a:gd name="adj" fmla="val 3636"/>
                </a:avLst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73" name="Google Shape;273;p17"/>
              <p:cNvSpPr txBox="1"/>
              <p:nvPr/>
            </p:nvSpPr>
            <p:spPr>
              <a:xfrm>
                <a:off x="4015943" y="1979210"/>
                <a:ext cx="374700" cy="261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700" b="1">
                    <a:solidFill>
                      <a:srgbClr val="EA1C18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02</a:t>
                </a:r>
                <a:endParaRPr sz="1700" b="1">
                  <a:solidFill>
                    <a:srgbClr val="434343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74" name="Google Shape;274;p17"/>
              <p:cNvSpPr txBox="1"/>
              <p:nvPr/>
            </p:nvSpPr>
            <p:spPr>
              <a:xfrm>
                <a:off x="4393539" y="1989236"/>
                <a:ext cx="2652600" cy="264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spAutoFit/>
              </a:bodyPr>
              <a:lstStyle/>
              <a:p>
                <a:pPr marL="0" lvl="0" indent="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800" b="1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Qualità della GenAI:</a:t>
                </a:r>
                <a:endParaRPr sz="800" b="1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  <a:p>
                <a:pPr marL="0" lvl="0" indent="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800" b="1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nasce dalla qualità dei dati.</a:t>
                </a:r>
                <a:endParaRPr sz="800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75" name="Google Shape;275;p17"/>
              <p:cNvSpPr txBox="1"/>
              <p:nvPr/>
            </p:nvSpPr>
            <p:spPr>
              <a:xfrm>
                <a:off x="3961088" y="2394206"/>
                <a:ext cx="3253800" cy="7064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0000" tIns="0" rIns="108000" bIns="0" anchor="t" anchorCtr="0">
                <a:spAutoFit/>
              </a:bodyPr>
              <a:lstStyle/>
              <a:p>
                <a:pPr marL="0" marR="0" lvl="0" indent="0" algn="l" rtl="0">
                  <a:lnSpc>
                    <a:spcPct val="82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800" i="0" u="none" strike="noStrike" cap="none" dirty="0">
                    <a:solidFill>
                      <a:schemeClr val="tx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La qualità dei risultati degli LLM della GenAI dipende in larga misura dalla qualità dei dati con cui i modelli vengono addestrati. È fondamentale sensibilizzare le imprese sull'importanza di utilizzare la GenAI con dati di qualità e certificati, provenienti da fonti certe e identificate, e di evitare l'uso improprio di dati sintetici che rischiano di compromettere la qualità e la credibilità dei risultati.</a:t>
                </a:r>
                <a:endParaRPr sz="800" dirty="0">
                  <a:solidFill>
                    <a:schemeClr val="tx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76" name="Google Shape;276;p17"/>
              <p:cNvSpPr/>
              <p:nvPr/>
            </p:nvSpPr>
            <p:spPr>
              <a:xfrm rot="-5400000">
                <a:off x="3130849" y="2556174"/>
                <a:ext cx="1507500" cy="564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F9503A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</p:grpSp>
      </p:grpSp>
      <p:grpSp>
        <p:nvGrpSpPr>
          <p:cNvPr id="277" name="Google Shape;277;p17"/>
          <p:cNvGrpSpPr/>
          <p:nvPr/>
        </p:nvGrpSpPr>
        <p:grpSpPr>
          <a:xfrm>
            <a:off x="437474" y="8374194"/>
            <a:ext cx="6672725" cy="1739987"/>
            <a:chOff x="437474" y="8374194"/>
            <a:chExt cx="6672725" cy="1739987"/>
          </a:xfrm>
        </p:grpSpPr>
        <p:grpSp>
          <p:nvGrpSpPr>
            <p:cNvPr id="278" name="Google Shape;278;p17"/>
            <p:cNvGrpSpPr/>
            <p:nvPr/>
          </p:nvGrpSpPr>
          <p:grpSpPr>
            <a:xfrm>
              <a:off x="437474" y="8374225"/>
              <a:ext cx="3350843" cy="1739925"/>
              <a:chOff x="437475" y="8374500"/>
              <a:chExt cx="3350843" cy="1739925"/>
            </a:xfrm>
          </p:grpSpPr>
          <p:sp>
            <p:nvSpPr>
              <p:cNvPr id="279" name="Google Shape;279;p17"/>
              <p:cNvSpPr/>
              <p:nvPr/>
            </p:nvSpPr>
            <p:spPr>
              <a:xfrm>
                <a:off x="437475" y="8374500"/>
                <a:ext cx="3277500" cy="1739400"/>
              </a:xfrm>
              <a:prstGeom prst="roundRect">
                <a:avLst>
                  <a:gd name="adj" fmla="val 3636"/>
                </a:avLst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80" name="Google Shape;280;p17"/>
              <p:cNvSpPr txBox="1"/>
              <p:nvPr/>
            </p:nvSpPr>
            <p:spPr>
              <a:xfrm>
                <a:off x="610734" y="8510186"/>
                <a:ext cx="403800" cy="261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sp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700" b="1">
                    <a:solidFill>
                      <a:srgbClr val="EA1C18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09</a:t>
                </a:r>
                <a:endParaRPr sz="1700" b="1">
                  <a:solidFill>
                    <a:srgbClr val="434343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81" name="Google Shape;281;p17"/>
              <p:cNvSpPr txBox="1"/>
              <p:nvPr/>
            </p:nvSpPr>
            <p:spPr>
              <a:xfrm>
                <a:off x="1012511" y="8520212"/>
                <a:ext cx="2622000" cy="2831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sp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800" b="1" dirty="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AI e dati: la nuova leva strategica per la competitività delle PMI.</a:t>
                </a:r>
                <a:endParaRPr sz="800" dirty="0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82" name="Google Shape;282;p17"/>
              <p:cNvSpPr txBox="1"/>
              <p:nvPr/>
            </p:nvSpPr>
            <p:spPr>
              <a:xfrm>
                <a:off x="534518" y="8941699"/>
                <a:ext cx="3253800" cy="1009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0000" tIns="0" rIns="108000" bIns="0" anchor="t" anchorCtr="0">
                <a:spAutoFit/>
              </a:bodyPr>
              <a:lstStyle/>
              <a:p>
                <a:pPr marL="0" marR="0" lvl="0" indent="0" algn="l" rtl="0">
                  <a:lnSpc>
                    <a:spcPct val="82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800" i="0" u="none" strike="noStrike" cap="none" dirty="0">
                    <a:solidFill>
                      <a:schemeClr val="tx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L’applicazione di un’AI agentica supervisionata e basata su dati di qualità rappresenta un’enorme opportunità per le PMI. L’AI agentica consente infatti di identificare gli ambiti dove ridisegnare e automatizzare i processi aziendali, valorizzare il patrimonio informativo dell’impresa e integrare nuovi dati per supportare decisioni sempre più data-driven e processi più efficienti. La GenAI contribuisce a democratizzare la digitalizzazione, orchestrando sistemi esistenti e nuovi ed abilitando davvero quel processo di digitalizzazione anche delle PMI, ormai ineludibile per competere efficacemente.</a:t>
                </a:r>
                <a:endParaRPr sz="800" dirty="0">
                  <a:solidFill>
                    <a:schemeClr val="tx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83" name="Google Shape;283;p17"/>
              <p:cNvSpPr/>
              <p:nvPr/>
            </p:nvSpPr>
            <p:spPr>
              <a:xfrm rot="-5400000">
                <a:off x="-404025" y="9216525"/>
                <a:ext cx="1739400" cy="564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F9503A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</p:grpSp>
        <p:grpSp>
          <p:nvGrpSpPr>
            <p:cNvPr id="284" name="Google Shape;284;p17"/>
            <p:cNvGrpSpPr/>
            <p:nvPr/>
          </p:nvGrpSpPr>
          <p:grpSpPr>
            <a:xfrm>
              <a:off x="3856399" y="8374194"/>
              <a:ext cx="3253800" cy="1739987"/>
              <a:chOff x="3888460" y="8373950"/>
              <a:chExt cx="3253800" cy="1739987"/>
            </a:xfrm>
          </p:grpSpPr>
          <p:sp>
            <p:nvSpPr>
              <p:cNvPr id="285" name="Google Shape;285;p17"/>
              <p:cNvSpPr/>
              <p:nvPr/>
            </p:nvSpPr>
            <p:spPr>
              <a:xfrm>
                <a:off x="3888460" y="8373950"/>
                <a:ext cx="3253800" cy="1739100"/>
              </a:xfrm>
              <a:prstGeom prst="roundRect">
                <a:avLst>
                  <a:gd name="adj" fmla="val 3636"/>
                </a:avLst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86" name="Google Shape;286;p17"/>
              <p:cNvSpPr txBox="1"/>
              <p:nvPr/>
            </p:nvSpPr>
            <p:spPr>
              <a:xfrm>
                <a:off x="4015946" y="8510186"/>
                <a:ext cx="374700" cy="261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700" b="1">
                    <a:solidFill>
                      <a:srgbClr val="EA1C18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10</a:t>
                </a:r>
                <a:endParaRPr sz="1700" b="1">
                  <a:solidFill>
                    <a:srgbClr val="434343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87" name="Google Shape;287;p17"/>
              <p:cNvSpPr txBox="1"/>
              <p:nvPr/>
            </p:nvSpPr>
            <p:spPr>
              <a:xfrm>
                <a:off x="4393543" y="8520212"/>
                <a:ext cx="2622000" cy="264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sp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800" b="1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Competenze e formazione </a:t>
                </a:r>
                <a:endParaRPr sz="800" b="1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800" b="1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per un uso responsabile della GenAI.</a:t>
                </a:r>
                <a:endParaRPr sz="800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88" name="Google Shape;288;p17"/>
              <p:cNvSpPr txBox="1"/>
              <p:nvPr/>
            </p:nvSpPr>
            <p:spPr>
              <a:xfrm>
                <a:off x="3962646" y="8941699"/>
                <a:ext cx="2974200" cy="403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0000" tIns="0" rIns="108000" bIns="0" anchor="t" anchorCtr="0">
                <a:spAutoFit/>
              </a:bodyPr>
              <a:lstStyle/>
              <a:p>
                <a:pPr marL="0" marR="0" lvl="0" indent="0" algn="l" rtl="0">
                  <a:lnSpc>
                    <a:spcPct val="82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800" i="0" u="none" strike="noStrike" cap="none" dirty="0">
                    <a:solidFill>
                      <a:schemeClr val="tx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È necessario prestare particolare attenzione alla formazione dei cittadini, delle imprese e dei lavoratori sulle potenzialità, ma anche sui rischi e sulle precauzioni da adottare quando si utilizzano i modelli di GenAI.</a:t>
                </a:r>
                <a:endParaRPr sz="800" dirty="0">
                  <a:solidFill>
                    <a:schemeClr val="tx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89" name="Google Shape;289;p17"/>
              <p:cNvSpPr/>
              <p:nvPr/>
            </p:nvSpPr>
            <p:spPr>
              <a:xfrm rot="-5400000">
                <a:off x="3047025" y="9216038"/>
                <a:ext cx="1739400" cy="564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F9503A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</p:grpSp>
      </p:grpSp>
      <p:grpSp>
        <p:nvGrpSpPr>
          <p:cNvPr id="290" name="Google Shape;290;p17"/>
          <p:cNvGrpSpPr/>
          <p:nvPr/>
        </p:nvGrpSpPr>
        <p:grpSpPr>
          <a:xfrm>
            <a:off x="437474" y="6698491"/>
            <a:ext cx="6778971" cy="1508350"/>
            <a:chOff x="437474" y="6699125"/>
            <a:chExt cx="6778971" cy="1508350"/>
          </a:xfrm>
        </p:grpSpPr>
        <p:grpSp>
          <p:nvGrpSpPr>
            <p:cNvPr id="291" name="Google Shape;291;p17"/>
            <p:cNvGrpSpPr/>
            <p:nvPr/>
          </p:nvGrpSpPr>
          <p:grpSpPr>
            <a:xfrm>
              <a:off x="437474" y="6699125"/>
              <a:ext cx="3350870" cy="1508350"/>
              <a:chOff x="437475" y="6698875"/>
              <a:chExt cx="3350870" cy="1508350"/>
            </a:xfrm>
          </p:grpSpPr>
          <p:sp>
            <p:nvSpPr>
              <p:cNvPr id="292" name="Google Shape;292;p17"/>
              <p:cNvSpPr/>
              <p:nvPr/>
            </p:nvSpPr>
            <p:spPr>
              <a:xfrm>
                <a:off x="446325" y="6698875"/>
                <a:ext cx="3268800" cy="1508100"/>
              </a:xfrm>
              <a:prstGeom prst="roundRect">
                <a:avLst>
                  <a:gd name="adj" fmla="val 3636"/>
                </a:avLst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93" name="Google Shape;293;p17"/>
              <p:cNvSpPr txBox="1"/>
              <p:nvPr/>
            </p:nvSpPr>
            <p:spPr>
              <a:xfrm>
                <a:off x="610737" y="6833622"/>
                <a:ext cx="403800" cy="261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sp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700" b="1">
                    <a:solidFill>
                      <a:srgbClr val="EA1C18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07</a:t>
                </a:r>
                <a:endParaRPr sz="1700" b="1">
                  <a:solidFill>
                    <a:srgbClr val="434343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94" name="Google Shape;294;p17"/>
              <p:cNvSpPr txBox="1"/>
              <p:nvPr/>
            </p:nvSpPr>
            <p:spPr>
              <a:xfrm>
                <a:off x="1012514" y="6843648"/>
                <a:ext cx="2622000" cy="264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sp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800" b="1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Sinergia tra ricerca, imprese e istituzioni </a:t>
                </a:r>
                <a:endParaRPr sz="800" b="1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800" b="1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per sviluppare l’ecosistema italiano della GenAI.</a:t>
                </a:r>
                <a:endParaRPr sz="800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95" name="Google Shape;295;p17"/>
              <p:cNvSpPr txBox="1"/>
              <p:nvPr/>
            </p:nvSpPr>
            <p:spPr>
              <a:xfrm>
                <a:off x="534545" y="7248187"/>
                <a:ext cx="3253800" cy="90832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0000" tIns="0" rIns="108000" bIns="0" anchor="t" anchorCtr="0">
                <a:spAutoFit/>
              </a:bodyPr>
              <a:lstStyle/>
              <a:p>
                <a:pPr lvl="0">
                  <a:lnSpc>
                    <a:spcPct val="82000"/>
                  </a:lnSpc>
                </a:pPr>
                <a:r>
                  <a:rPr lang="it-IT" sz="800" dirty="0">
                    <a:solidFill>
                      <a:schemeClr val="tx1"/>
                    </a:solidFill>
                    <a:latin typeface="Manrope" panose="020B0604020202020204" charset="0"/>
                  </a:rPr>
                  <a:t>È</a:t>
                </a:r>
                <a:r>
                  <a:rPr lang="it" sz="800" i="0" u="none" strike="noStrike" cap="none" dirty="0">
                    <a:solidFill>
                      <a:schemeClr val="tx1"/>
                    </a:solidFill>
                    <a:latin typeface="Manrope" panose="020B0604020202020204" charset="0"/>
                    <a:ea typeface="Manrope"/>
                    <a:cs typeface="Manrope"/>
                    <a:sym typeface="Manrope"/>
                  </a:rPr>
                  <a:t> necessario </a:t>
                </a:r>
                <a:r>
                  <a:rPr lang="it" sz="800" i="0" u="none" strike="noStrike" cap="none" dirty="0">
                    <a:solidFill>
                      <a:schemeClr val="tx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creare le condizioni affinché ci sia una forte collaborazione tra le istituzioni accademiche italiane che trattano temi legati all'innovazione e alla GenAI, e le imprese innovative italiane che operano in questo ambito, sia lato tecnologico che lato dati. Se tale interazione fosse adeguatamente incentivata dal pubblico, si potrebbe anche provare a costruire dei campioni nazionali sulla raccolta e gestione dei dati e sullo sviluppo di modelli SLM di base su vari ambiti applicativi. </a:t>
                </a:r>
                <a:endParaRPr sz="800" dirty="0">
                  <a:solidFill>
                    <a:schemeClr val="tx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96" name="Google Shape;296;p17"/>
              <p:cNvSpPr/>
              <p:nvPr/>
            </p:nvSpPr>
            <p:spPr>
              <a:xfrm rot="-5400000">
                <a:off x="-288225" y="7425125"/>
                <a:ext cx="1507800" cy="564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F9503A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</p:grpSp>
        <p:grpSp>
          <p:nvGrpSpPr>
            <p:cNvPr id="297" name="Google Shape;297;p17"/>
            <p:cNvGrpSpPr/>
            <p:nvPr/>
          </p:nvGrpSpPr>
          <p:grpSpPr>
            <a:xfrm>
              <a:off x="3856399" y="6699250"/>
              <a:ext cx="3360046" cy="1508100"/>
              <a:chOff x="3856400" y="6699625"/>
              <a:chExt cx="3360046" cy="1508100"/>
            </a:xfrm>
          </p:grpSpPr>
          <p:sp>
            <p:nvSpPr>
              <p:cNvPr id="298" name="Google Shape;298;p17"/>
              <p:cNvSpPr/>
              <p:nvPr/>
            </p:nvSpPr>
            <p:spPr>
              <a:xfrm>
                <a:off x="3873450" y="6699625"/>
                <a:ext cx="3268800" cy="1508100"/>
              </a:xfrm>
              <a:prstGeom prst="roundRect">
                <a:avLst>
                  <a:gd name="adj" fmla="val 3636"/>
                </a:avLst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299" name="Google Shape;299;p17"/>
              <p:cNvSpPr txBox="1"/>
              <p:nvPr/>
            </p:nvSpPr>
            <p:spPr>
              <a:xfrm>
                <a:off x="4015949" y="6833622"/>
                <a:ext cx="374700" cy="261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700" b="1">
                    <a:solidFill>
                      <a:srgbClr val="EA1C18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08</a:t>
                </a:r>
                <a:endParaRPr sz="1700" b="1">
                  <a:solidFill>
                    <a:srgbClr val="434343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300" name="Google Shape;300;p17"/>
              <p:cNvSpPr txBox="1"/>
              <p:nvPr/>
            </p:nvSpPr>
            <p:spPr>
              <a:xfrm>
                <a:off x="4393546" y="6843648"/>
                <a:ext cx="2622000" cy="2831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sp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800" b="1" dirty="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Sovranità digitale </a:t>
                </a:r>
                <a:endParaRPr sz="800" b="1" dirty="0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800" b="1" dirty="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e GenAI affidabile.</a:t>
                </a:r>
                <a:endParaRPr sz="800" b="1" dirty="0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301" name="Google Shape;301;p17"/>
              <p:cNvSpPr txBox="1"/>
              <p:nvPr/>
            </p:nvSpPr>
            <p:spPr>
              <a:xfrm>
                <a:off x="3962646" y="7248187"/>
                <a:ext cx="3253800" cy="6055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0000" tIns="0" rIns="108000" bIns="0" anchor="t" anchorCtr="0">
                <a:spAutoFit/>
              </a:bodyPr>
              <a:lstStyle/>
              <a:p>
                <a:pPr marL="0" marR="0" lvl="0" indent="0" algn="l" rtl="0">
                  <a:lnSpc>
                    <a:spcPct val="82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800" i="0" u="none" strike="noStrike" cap="none" dirty="0">
                    <a:solidFill>
                      <a:schemeClr val="tx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Grazie allo sviluppo di modelli verticali e al rafforzamento dell’ecosistema di innovazione, ricerca, istituzioni e imprese, sarà possibile garantire lo sviluppo della sovranità digitale, un elemento strategico che, insieme al percorso per costruire infrastrutture in ambito UE, potrà assicurare maggiore controllo, sicurezza, affidabilità e fiducia nell’utilizzo della GenAI. </a:t>
                </a:r>
                <a:endParaRPr sz="800" dirty="0">
                  <a:solidFill>
                    <a:schemeClr val="tx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302" name="Google Shape;302;p17"/>
              <p:cNvSpPr/>
              <p:nvPr/>
            </p:nvSpPr>
            <p:spPr>
              <a:xfrm rot="-5400000">
                <a:off x="3130700" y="7425338"/>
                <a:ext cx="1507800" cy="564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F9503A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</p:grpSp>
      </p:grpSp>
      <p:grpSp>
        <p:nvGrpSpPr>
          <p:cNvPr id="303" name="Google Shape;303;p17"/>
          <p:cNvGrpSpPr/>
          <p:nvPr/>
        </p:nvGrpSpPr>
        <p:grpSpPr>
          <a:xfrm>
            <a:off x="437474" y="5102813"/>
            <a:ext cx="6777430" cy="1428325"/>
            <a:chOff x="437474" y="5104929"/>
            <a:chExt cx="6777430" cy="1428325"/>
          </a:xfrm>
        </p:grpSpPr>
        <p:grpSp>
          <p:nvGrpSpPr>
            <p:cNvPr id="304" name="Google Shape;304;p17"/>
            <p:cNvGrpSpPr/>
            <p:nvPr/>
          </p:nvGrpSpPr>
          <p:grpSpPr>
            <a:xfrm>
              <a:off x="437474" y="5104929"/>
              <a:ext cx="3350843" cy="1428325"/>
              <a:chOff x="437475" y="5104425"/>
              <a:chExt cx="3350843" cy="1428325"/>
            </a:xfrm>
          </p:grpSpPr>
          <p:sp>
            <p:nvSpPr>
              <p:cNvPr id="305" name="Google Shape;305;p17"/>
              <p:cNvSpPr/>
              <p:nvPr/>
            </p:nvSpPr>
            <p:spPr>
              <a:xfrm>
                <a:off x="455050" y="5105950"/>
                <a:ext cx="3260100" cy="1426800"/>
              </a:xfrm>
              <a:prstGeom prst="roundRect">
                <a:avLst>
                  <a:gd name="adj" fmla="val 3636"/>
                </a:avLst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306" name="Google Shape;306;p17"/>
              <p:cNvSpPr txBox="1"/>
              <p:nvPr/>
            </p:nvSpPr>
            <p:spPr>
              <a:xfrm>
                <a:off x="610797" y="5247089"/>
                <a:ext cx="403800" cy="261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sp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700" b="1">
                    <a:solidFill>
                      <a:srgbClr val="EA1C18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05</a:t>
                </a:r>
                <a:endParaRPr sz="1700" b="1">
                  <a:solidFill>
                    <a:srgbClr val="434343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307" name="Google Shape;307;p17"/>
              <p:cNvSpPr txBox="1"/>
              <p:nvPr/>
            </p:nvSpPr>
            <p:spPr>
              <a:xfrm>
                <a:off x="1012573" y="5257115"/>
                <a:ext cx="2652600" cy="2831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sp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800" b="1" dirty="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Strategia pubblica </a:t>
                </a:r>
              </a:p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800" b="1" dirty="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per la qualità dei dati e della GenAI.</a:t>
                </a:r>
                <a:endParaRPr sz="800" dirty="0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308" name="Google Shape;308;p17"/>
              <p:cNvSpPr txBox="1"/>
              <p:nvPr/>
            </p:nvSpPr>
            <p:spPr>
              <a:xfrm>
                <a:off x="534518" y="5661458"/>
                <a:ext cx="3253800" cy="403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0000" tIns="0" rIns="108000" bIns="0" anchor="t" anchorCtr="0">
                <a:spAutoFit/>
              </a:bodyPr>
              <a:lstStyle/>
              <a:p>
                <a:pPr marL="0" marR="0" lvl="0" indent="0" algn="l" rtl="0">
                  <a:lnSpc>
                    <a:spcPct val="82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800" i="0" u="none" strike="noStrike" cap="none" dirty="0">
                    <a:solidFill>
                      <a:schemeClr val="tx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Le Pubbliche Amministrazioni dovrebbero promuovere la creazione di eccellenze nazionali e costituire un "registro" di fornitori di dati certificati da considerare su base preferenziale per le gare pubbliche.</a:t>
                </a:r>
                <a:endParaRPr sz="800" dirty="0">
                  <a:solidFill>
                    <a:schemeClr val="tx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309" name="Google Shape;309;p17"/>
              <p:cNvSpPr/>
              <p:nvPr/>
            </p:nvSpPr>
            <p:spPr>
              <a:xfrm rot="-5400000">
                <a:off x="-248025" y="5789925"/>
                <a:ext cx="1427400" cy="564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F9503A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</p:grpSp>
        <p:grpSp>
          <p:nvGrpSpPr>
            <p:cNvPr id="310" name="Google Shape;310;p17"/>
            <p:cNvGrpSpPr/>
            <p:nvPr/>
          </p:nvGrpSpPr>
          <p:grpSpPr>
            <a:xfrm>
              <a:off x="3856399" y="5105375"/>
              <a:ext cx="3358505" cy="1427434"/>
              <a:chOff x="3856450" y="5106325"/>
              <a:chExt cx="3358505" cy="1427434"/>
            </a:xfrm>
          </p:grpSpPr>
          <p:sp>
            <p:nvSpPr>
              <p:cNvPr id="311" name="Google Shape;311;p17"/>
              <p:cNvSpPr/>
              <p:nvPr/>
            </p:nvSpPr>
            <p:spPr>
              <a:xfrm>
                <a:off x="3864825" y="5106325"/>
                <a:ext cx="3277500" cy="1426800"/>
              </a:xfrm>
              <a:prstGeom prst="roundRect">
                <a:avLst>
                  <a:gd name="adj" fmla="val 3636"/>
                </a:avLst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312" name="Google Shape;312;p17"/>
              <p:cNvSpPr txBox="1"/>
              <p:nvPr/>
            </p:nvSpPr>
            <p:spPr>
              <a:xfrm>
                <a:off x="4016009" y="5247089"/>
                <a:ext cx="374700" cy="261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700" b="1">
                    <a:solidFill>
                      <a:srgbClr val="EA1C18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06</a:t>
                </a:r>
                <a:endParaRPr sz="1700" b="1">
                  <a:solidFill>
                    <a:srgbClr val="434343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313" name="Google Shape;313;p17"/>
              <p:cNvSpPr txBox="1"/>
              <p:nvPr/>
            </p:nvSpPr>
            <p:spPr>
              <a:xfrm>
                <a:off x="4393605" y="5257115"/>
                <a:ext cx="2769600" cy="264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sp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800" b="1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Modelli verticali: </a:t>
                </a:r>
                <a:endParaRPr sz="800" b="1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800" b="1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più controllo, precisione e tracciabilità.</a:t>
                </a:r>
                <a:endParaRPr sz="800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314" name="Google Shape;314;p17"/>
              <p:cNvSpPr txBox="1"/>
              <p:nvPr/>
            </p:nvSpPr>
            <p:spPr>
              <a:xfrm>
                <a:off x="3961155" y="5661458"/>
                <a:ext cx="3253800" cy="706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0000" tIns="0" rIns="108000" bIns="0" anchor="t" anchorCtr="0">
                <a:spAutoFit/>
              </a:bodyPr>
              <a:lstStyle/>
              <a:p>
                <a:pPr marL="0" marR="0" lvl="0" indent="0" algn="l" rtl="0">
                  <a:lnSpc>
                    <a:spcPct val="82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800" i="0" u="none" strike="noStrike" cap="none" dirty="0">
                    <a:solidFill>
                      <a:schemeClr val="tx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È fondamentale che l'utilizzo della GenAI per sviluppare modelli predittivi e di analisi, avvenga in "modalità supervisionata". Per assicurare una maggiore tracciabilità e un controllo rigoroso, anche dei costi, è fondamentale promuovere la costruzione di modelli SLM. Lo sviluppo e l’adozione di modelli verticali, specifici per ambito, garantirà infatti una maggiore precisione, performance e un controllo ottimale.</a:t>
                </a:r>
                <a:endParaRPr sz="800" dirty="0">
                  <a:solidFill>
                    <a:schemeClr val="tx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315" name="Google Shape;315;p17"/>
              <p:cNvSpPr/>
              <p:nvPr/>
            </p:nvSpPr>
            <p:spPr>
              <a:xfrm rot="-5400000">
                <a:off x="3170950" y="5791859"/>
                <a:ext cx="1427400" cy="564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F9503A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</p:grpSp>
      </p:grpSp>
      <p:grpSp>
        <p:nvGrpSpPr>
          <p:cNvPr id="316" name="Google Shape;316;p17"/>
          <p:cNvGrpSpPr/>
          <p:nvPr/>
        </p:nvGrpSpPr>
        <p:grpSpPr>
          <a:xfrm>
            <a:off x="437474" y="3508323"/>
            <a:ext cx="6778968" cy="1427137"/>
            <a:chOff x="437474" y="3511838"/>
            <a:chExt cx="6778968" cy="1427137"/>
          </a:xfrm>
        </p:grpSpPr>
        <p:grpSp>
          <p:nvGrpSpPr>
            <p:cNvPr id="317" name="Google Shape;317;p17"/>
            <p:cNvGrpSpPr/>
            <p:nvPr/>
          </p:nvGrpSpPr>
          <p:grpSpPr>
            <a:xfrm>
              <a:off x="437474" y="3512769"/>
              <a:ext cx="3350843" cy="1425275"/>
              <a:chOff x="437475" y="3514575"/>
              <a:chExt cx="3350843" cy="1425275"/>
            </a:xfrm>
          </p:grpSpPr>
          <p:sp>
            <p:nvSpPr>
              <p:cNvPr id="318" name="Google Shape;318;p17"/>
              <p:cNvSpPr/>
              <p:nvPr/>
            </p:nvSpPr>
            <p:spPr>
              <a:xfrm>
                <a:off x="437475" y="3514575"/>
                <a:ext cx="3277500" cy="1424700"/>
              </a:xfrm>
              <a:prstGeom prst="roundRect">
                <a:avLst>
                  <a:gd name="adj" fmla="val 3636"/>
                </a:avLst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319" name="Google Shape;319;p17"/>
              <p:cNvSpPr txBox="1"/>
              <p:nvPr/>
            </p:nvSpPr>
            <p:spPr>
              <a:xfrm>
                <a:off x="610735" y="3650839"/>
                <a:ext cx="403800" cy="261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sp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700" b="1">
                    <a:solidFill>
                      <a:srgbClr val="EA1C18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03</a:t>
                </a:r>
                <a:endParaRPr sz="1700" b="1">
                  <a:solidFill>
                    <a:srgbClr val="434343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320" name="Google Shape;320;p17"/>
              <p:cNvSpPr txBox="1"/>
              <p:nvPr/>
            </p:nvSpPr>
            <p:spPr>
              <a:xfrm>
                <a:off x="1012511" y="3660866"/>
                <a:ext cx="2652600" cy="264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sp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800" b="1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Certificazioni, sicurezza e compliance: </a:t>
                </a:r>
                <a:endParaRPr sz="800" b="1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800" b="1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i requisiti essenziali dei dati.</a:t>
                </a:r>
                <a:endParaRPr sz="800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321" name="Google Shape;321;p17"/>
              <p:cNvSpPr txBox="1"/>
              <p:nvPr/>
            </p:nvSpPr>
            <p:spPr>
              <a:xfrm>
                <a:off x="534518" y="4102610"/>
                <a:ext cx="3253800" cy="706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0000" tIns="0" rIns="108000" bIns="0" anchor="t" anchorCtr="0">
                <a:spAutoFit/>
              </a:bodyPr>
              <a:lstStyle/>
              <a:p>
                <a:pPr marL="0" marR="0" lvl="0" indent="0" algn="l" rtl="0">
                  <a:lnSpc>
                    <a:spcPct val="82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800" i="0" u="none" strike="noStrike" cap="none" dirty="0">
                    <a:solidFill>
                      <a:schemeClr val="tx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La garanzia della qualità dei dati impiegati, sia quelli generati internamente all'azienda che quelli acquisiti da fornitori esterni, è imprescindibile. Tale qualità deve essere assicurata da fornitori di dati che possiedano certificazioni di qualità e/o evidenze di conformità specifiche (ad esempio: ISO 9001/27001/27017/27018, NIS2, GDPR, AI Act, Codici di condotta sulla privacy, Modello Organizzativo 231, ecc.).</a:t>
                </a:r>
                <a:endParaRPr sz="800" dirty="0">
                  <a:solidFill>
                    <a:schemeClr val="tx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322" name="Google Shape;322;p17"/>
              <p:cNvSpPr/>
              <p:nvPr/>
            </p:nvSpPr>
            <p:spPr>
              <a:xfrm rot="-5400000">
                <a:off x="-246375" y="4199600"/>
                <a:ext cx="1424100" cy="564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F9503A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</p:grpSp>
        <p:grpSp>
          <p:nvGrpSpPr>
            <p:cNvPr id="323" name="Google Shape;323;p17"/>
            <p:cNvGrpSpPr/>
            <p:nvPr/>
          </p:nvGrpSpPr>
          <p:grpSpPr>
            <a:xfrm>
              <a:off x="3856399" y="3511838"/>
              <a:ext cx="3360043" cy="1427137"/>
              <a:chOff x="3856400" y="3510963"/>
              <a:chExt cx="3360043" cy="1427137"/>
            </a:xfrm>
          </p:grpSpPr>
          <p:sp>
            <p:nvSpPr>
              <p:cNvPr id="324" name="Google Shape;324;p17"/>
              <p:cNvSpPr/>
              <p:nvPr/>
            </p:nvSpPr>
            <p:spPr>
              <a:xfrm>
                <a:off x="3863225" y="3513400"/>
                <a:ext cx="3277500" cy="1424700"/>
              </a:xfrm>
              <a:prstGeom prst="roundRect">
                <a:avLst>
                  <a:gd name="adj" fmla="val 3636"/>
                </a:avLst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325" name="Google Shape;325;p17"/>
              <p:cNvSpPr txBox="1"/>
              <p:nvPr/>
            </p:nvSpPr>
            <p:spPr>
              <a:xfrm>
                <a:off x="4015947" y="3650839"/>
                <a:ext cx="374700" cy="261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1700" b="1">
                    <a:solidFill>
                      <a:srgbClr val="EA1C18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04</a:t>
                </a:r>
                <a:endParaRPr sz="1700" b="1">
                  <a:solidFill>
                    <a:srgbClr val="434343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326" name="Google Shape;326;p17"/>
              <p:cNvSpPr txBox="1"/>
              <p:nvPr/>
            </p:nvSpPr>
            <p:spPr>
              <a:xfrm>
                <a:off x="4393543" y="3660866"/>
                <a:ext cx="2652600" cy="2831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spAutoFit/>
              </a:bodyPr>
              <a:lstStyle/>
              <a:p>
                <a:pPr marL="0" marR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800" b="1" dirty="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Compliance:</a:t>
                </a:r>
                <a:endParaRPr sz="800" b="1" dirty="0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  <a:p>
                <a:pPr marL="0" marR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800" b="1" dirty="0"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qualità dei dati e fiducia nella GenAI.</a:t>
                </a:r>
                <a:endParaRPr sz="800" dirty="0">
                  <a:solidFill>
                    <a:schemeClr val="dk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327" name="Google Shape;327;p17"/>
              <p:cNvSpPr txBox="1"/>
              <p:nvPr/>
            </p:nvSpPr>
            <p:spPr>
              <a:xfrm>
                <a:off x="3962643" y="4102610"/>
                <a:ext cx="3253800" cy="50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0000" tIns="0" rIns="108000" bIns="0" anchor="t" anchorCtr="0">
                <a:spAutoFit/>
              </a:bodyPr>
              <a:lstStyle/>
              <a:p>
                <a:pPr marL="0" marR="0" lvl="0" indent="0" algn="l" rtl="0">
                  <a:lnSpc>
                    <a:spcPct val="82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it" sz="800" i="0" u="none" strike="noStrike" cap="none" dirty="0">
                    <a:solidFill>
                      <a:schemeClr val="tx1"/>
                    </a:solidFill>
                    <a:latin typeface="Manrope"/>
                    <a:ea typeface="Manrope"/>
                    <a:cs typeface="Manrope"/>
                    <a:sym typeface="Manrope"/>
                  </a:rPr>
                  <a:t>È essenziale promuovere l'elaborazione di Codici di Condotta specifici per diversi settori (marketing, informazioni commerciali, lavoro...). I codici sono, infatti, un potente stimolo per le aziende ad adottare un approccio orientato alla compliance e alla qualità dei dati.</a:t>
                </a:r>
                <a:endParaRPr sz="800" dirty="0">
                  <a:solidFill>
                    <a:schemeClr val="tx1"/>
                  </a:solidFill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  <p:sp>
            <p:nvSpPr>
              <p:cNvPr id="328" name="Google Shape;328;p17"/>
              <p:cNvSpPr/>
              <p:nvPr/>
            </p:nvSpPr>
            <p:spPr>
              <a:xfrm rot="-5400000">
                <a:off x="3172550" y="4194813"/>
                <a:ext cx="1424100" cy="564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F9503A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>
                  <a:latin typeface="Manrope"/>
                  <a:ea typeface="Manrope"/>
                  <a:cs typeface="Manrope"/>
                  <a:sym typeface="Manrope"/>
                </a:endParaRPr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898</Words>
  <Application>Microsoft Office PowerPoint</Application>
  <PresentationFormat>Personalizzato</PresentationFormat>
  <Paragraphs>79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Manrope</vt:lpstr>
      <vt:lpstr>Manrope SemiBold</vt:lpstr>
      <vt:lpstr>Arial</vt:lpstr>
      <vt:lpstr>Simple Light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Alessandra Romanò</cp:lastModifiedBy>
  <cp:revision>11</cp:revision>
  <dcterms:modified xsi:type="dcterms:W3CDTF">2026-05-26T10:22:53Z</dcterms:modified>
</cp:coreProperties>
</file>