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497" r:id="rId4"/>
    <p:sldMasterId id="2147484579" r:id="rId5"/>
    <p:sldMasterId id="2147484593" r:id="rId6"/>
  </p:sldMasterIdLst>
  <p:notesMasterIdLst>
    <p:notesMasterId r:id="rId18"/>
  </p:notesMasterIdLst>
  <p:handoutMasterIdLst>
    <p:handoutMasterId r:id="rId19"/>
  </p:handoutMasterIdLst>
  <p:sldIdLst>
    <p:sldId id="12051" r:id="rId7"/>
    <p:sldId id="2147480753" r:id="rId8"/>
    <p:sldId id="12064" r:id="rId9"/>
    <p:sldId id="12055" r:id="rId10"/>
    <p:sldId id="2147480752" r:id="rId11"/>
    <p:sldId id="2147480754" r:id="rId12"/>
    <p:sldId id="12066" r:id="rId13"/>
    <p:sldId id="12034" r:id="rId14"/>
    <p:sldId id="2147480757" r:id="rId15"/>
    <p:sldId id="2147480758" r:id="rId16"/>
    <p:sldId id="12059" r:id="rId17"/>
  </p:sldIdLst>
  <p:sldSz cx="12192000" cy="6858000"/>
  <p:notesSz cx="6958013" cy="100187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0" pos="3659" userDrawn="1">
          <p15:clr>
            <a:srgbClr val="A4A3A4"/>
          </p15:clr>
        </p15:guide>
        <p15:guide id="11" orient="horz" pos="4088" userDrawn="1">
          <p15:clr>
            <a:srgbClr val="A4A3A4"/>
          </p15:clr>
        </p15:guide>
        <p15:guide id="12" pos="824" userDrawn="1">
          <p15:clr>
            <a:srgbClr val="F26B43"/>
          </p15:clr>
        </p15:guide>
        <p15:guide id="13" pos="6516" userDrawn="1">
          <p15:clr>
            <a:srgbClr val="F26B43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1" userDrawn="1">
          <p15:clr>
            <a:srgbClr val="A4A3A4"/>
          </p15:clr>
        </p15:guide>
        <p15:guide id="2" pos="2011" userDrawn="1">
          <p15:clr>
            <a:srgbClr val="A4A3A4"/>
          </p15:clr>
        </p15:guide>
        <p15:guide id="3" orient="horz" pos="2957" userDrawn="1">
          <p15:clr>
            <a:srgbClr val="A4A3A4"/>
          </p15:clr>
        </p15:guide>
        <p15:guide id="4" pos="1973" userDrawn="1">
          <p15:clr>
            <a:srgbClr val="A4A3A4"/>
          </p15:clr>
        </p15:guide>
        <p15:guide id="5" orient="horz" pos="3028" userDrawn="1">
          <p15:clr>
            <a:srgbClr val="A4A3A4"/>
          </p15:clr>
        </p15:guide>
        <p15:guide id="6" orient="horz" pos="3044" userDrawn="1">
          <p15:clr>
            <a:srgbClr val="A4A3A4"/>
          </p15:clr>
        </p15:guide>
        <p15:guide id="7" pos="2141" userDrawn="1">
          <p15:clr>
            <a:srgbClr val="A4A3A4"/>
          </p15:clr>
        </p15:guide>
        <p15:guide id="8" pos="2100" userDrawn="1">
          <p15:clr>
            <a:srgbClr val="A4A3A4"/>
          </p15:clr>
        </p15:guide>
        <p15:guide id="9" orient="horz" pos="3048" userDrawn="1">
          <p15:clr>
            <a:srgbClr val="A4A3A4"/>
          </p15:clr>
        </p15:guide>
        <p15:guide id="10" orient="horz" pos="3066" userDrawn="1">
          <p15:clr>
            <a:srgbClr val="A4A3A4"/>
          </p15:clr>
        </p15:guide>
        <p15:guide id="11" orient="horz" pos="3138" userDrawn="1">
          <p15:clr>
            <a:srgbClr val="A4A3A4"/>
          </p15:clr>
        </p15:guide>
        <p15:guide id="12" orient="horz" pos="3156" userDrawn="1">
          <p15:clr>
            <a:srgbClr val="A4A3A4"/>
          </p15:clr>
        </p15:guide>
        <p15:guide id="13" pos="2060" userDrawn="1">
          <p15:clr>
            <a:srgbClr val="A4A3A4"/>
          </p15:clr>
        </p15:guide>
        <p15:guide id="14" pos="2236" userDrawn="1">
          <p15:clr>
            <a:srgbClr val="A4A3A4"/>
          </p15:clr>
        </p15:guide>
        <p15:guide id="15" pos="2193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225373-5755-E39E-B904-52048A74E7FB}" name="Claudio Conti" initials="CC" userId="S::10323825@polimi.it::842f9057-3288-4ba5-af16-1a472d4793a4" providerId="AD"/>
  <p188:author id="{0A699BB9-1E3F-C669-5C52-7A849F30D77A}" name="Andrea Rangone" initials="AR" userId="S::andrea.rangone@nextwork360.it::dee23af8-5929-40a1-9a23-5be2865e98c7" providerId="AD"/>
  <p188:author id="{B9757ACC-C97A-AA7A-81AD-F116AA2291D6}" name="Andrea Rangone" initials="AR" userId="S::andrea.rangone@nextwork360.it::7066ed69-0293-4e83-b7ab-5e41af28ecb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Rangone" initials="AR" lastIdx="1" clrIdx="0">
    <p:extLst>
      <p:ext uri="{19B8F6BF-5375-455C-9EA6-DF929625EA0E}">
        <p15:presenceInfo xmlns:p15="http://schemas.microsoft.com/office/powerpoint/2012/main" userId="S::andrea.rangone@digital360.it::dee23af8-5929-40a1-9a23-5be2865e98c7" providerId="AD"/>
      </p:ext>
    </p:extLst>
  </p:cmAuthor>
  <p:cmAuthor id="2" name="Piercarlo Sciarra" initials="PS" lastIdx="1" clrIdx="1">
    <p:extLst>
      <p:ext uri="{19B8F6BF-5375-455C-9EA6-DF929625EA0E}">
        <p15:presenceInfo xmlns:p15="http://schemas.microsoft.com/office/powerpoint/2012/main" userId="S::piercarlo.sciarra@digital360.it::e1f093a4-08ec-4548-8b85-f21d30de09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55C"/>
    <a:srgbClr val="004259"/>
    <a:srgbClr val="DAF3DF"/>
    <a:srgbClr val="FFCC00"/>
    <a:srgbClr val="FF9933"/>
    <a:srgbClr val="84CF90"/>
    <a:srgbClr val="ECF9EF"/>
    <a:srgbClr val="C1E7C7"/>
    <a:srgbClr val="7FB7DF"/>
    <a:srgbClr val="9BB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9" autoAdjust="0"/>
    <p:restoredTop sz="94641" autoAdjust="0"/>
  </p:normalViewPr>
  <p:slideViewPr>
    <p:cSldViewPr snapToGrid="0">
      <p:cViewPr varScale="1">
        <p:scale>
          <a:sx n="89" d="100"/>
          <a:sy n="89" d="100"/>
        </p:scale>
        <p:origin x="26" y="43"/>
      </p:cViewPr>
      <p:guideLst>
        <p:guide pos="3659"/>
        <p:guide orient="horz" pos="4088"/>
        <p:guide pos="824"/>
        <p:guide pos="6516"/>
      </p:guideLst>
    </p:cSldViewPr>
  </p:slideViewPr>
  <p:outlineViewPr>
    <p:cViewPr>
      <p:scale>
        <a:sx n="33" d="100"/>
        <a:sy n="33" d="100"/>
      </p:scale>
      <p:origin x="0" y="6067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56" y="208"/>
      </p:cViewPr>
      <p:guideLst>
        <p:guide orient="horz" pos="2941"/>
        <p:guide pos="2011"/>
        <p:guide orient="horz" pos="2957"/>
        <p:guide pos="1973"/>
        <p:guide orient="horz" pos="3028"/>
        <p:guide orient="horz" pos="3044"/>
        <p:guide pos="2141"/>
        <p:guide pos="2100"/>
        <p:guide orient="horz" pos="3048"/>
        <p:guide orient="horz" pos="3066"/>
        <p:guide orient="horz" pos="3138"/>
        <p:guide orient="horz" pos="3156"/>
        <p:guide pos="2060"/>
        <p:guide pos="2236"/>
        <p:guide pos="21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67638530808472"/>
          <c:y val="4.2289124015748032E-2"/>
          <c:w val="0.79834073907485037"/>
          <c:h val="0.7655465059055117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Foglio1!$C$1</c:f>
              <c:strCache>
                <c:ptCount val="1"/>
                <c:pt idx="0">
                  <c:v>Affari</c:v>
                </c:pt>
              </c:strCache>
            </c:strRef>
          </c:tx>
          <c:spPr>
            <a:solidFill>
              <a:srgbClr val="7FB7D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FB7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430-4136-AA6B-496DCE7CC8D1}"/>
              </c:ext>
            </c:extLst>
          </c:dPt>
          <c:dPt>
            <c:idx val="1"/>
            <c:invertIfNegative val="0"/>
            <c:bubble3D val="0"/>
            <c:spPr>
              <a:solidFill>
                <a:srgbClr val="7FB7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430-4136-AA6B-496DCE7CC8D1}"/>
              </c:ext>
            </c:extLst>
          </c:dPt>
          <c:dPt>
            <c:idx val="4"/>
            <c:invertIfNegative val="0"/>
            <c:bubble3D val="0"/>
            <c:spPr>
              <a:solidFill>
                <a:srgbClr val="7FB7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1E-456B-B520-2914DF56DFED}"/>
              </c:ext>
            </c:extLst>
          </c:dPt>
          <c:dPt>
            <c:idx val="5"/>
            <c:invertIfNegative val="0"/>
            <c:bubble3D val="0"/>
            <c:spPr>
              <a:solidFill>
                <a:srgbClr val="7FB7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1E-456B-B520-2914DF56DFED}"/>
              </c:ext>
            </c:extLst>
          </c:dPt>
          <c:dPt>
            <c:idx val="6"/>
            <c:invertIfNegative val="0"/>
            <c:bubble3D val="0"/>
            <c:spPr>
              <a:solidFill>
                <a:srgbClr val="7FB7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1E-456B-B520-2914DF56DFED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430-4136-AA6B-496DCE7CC8D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3,3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430-4136-AA6B-496DCE7CC8D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D9-4E5D-A3C2-BDD81ED1B8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2025E</c:v>
                </c:pt>
              </c:strCache>
            </c:strRef>
          </c:cat>
          <c:val>
            <c:numRef>
              <c:f>Foglio1!$C$2:$C$5</c:f>
              <c:numCache>
                <c:formatCode>_-* #,##0.0_-;\-* #,##0.0_-;_-* "-"??_-;_-@_-</c:formatCode>
                <c:ptCount val="4"/>
                <c:pt idx="0">
                  <c:v>2.3460000000000001</c:v>
                </c:pt>
                <c:pt idx="1">
                  <c:v>2.6749999999999998</c:v>
                </c:pt>
                <c:pt idx="2">
                  <c:v>3.3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1E-456B-B520-2914DF56D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3868431"/>
        <c:axId val="1913869871"/>
      </c:barChart>
      <c:catAx>
        <c:axId val="19138684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13869871"/>
        <c:crosses val="autoZero"/>
        <c:auto val="1"/>
        <c:lblAlgn val="ctr"/>
        <c:lblOffset val="100"/>
        <c:noMultiLvlLbl val="0"/>
      </c:catAx>
      <c:valAx>
        <c:axId val="1913869871"/>
        <c:scaling>
          <c:orientation val="minMax"/>
          <c:max val="30"/>
          <c:min val="0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1913868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Montserrat" panose="00000500000000000000" pitchFamily="2" charset="0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00426208913548"/>
          <c:y val="4.2289124015748032E-2"/>
          <c:w val="0.8548766766444259"/>
          <c:h val="0.7655465059055117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Foglio1!$B$1</c:f>
              <c:strCache>
                <c:ptCount val="1"/>
                <c:pt idx="0">
                  <c:v>Fisso</c:v>
                </c:pt>
              </c:strCache>
            </c:strRef>
          </c:tx>
          <c:spPr>
            <a:solidFill>
              <a:srgbClr val="84CF9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84CF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AA-4036-9C35-2D668CB89A66}"/>
              </c:ext>
            </c:extLst>
          </c:dPt>
          <c:dPt>
            <c:idx val="3"/>
            <c:invertIfNegative val="0"/>
            <c:bubble3D val="0"/>
            <c:spPr>
              <a:solidFill>
                <a:srgbClr val="C1E7C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0E2-42CD-94B9-2563695B455A}"/>
              </c:ext>
            </c:extLst>
          </c:dPt>
          <c:dPt>
            <c:idx val="5"/>
            <c:invertIfNegative val="0"/>
            <c:bubble3D val="0"/>
            <c:spPr>
              <a:solidFill>
                <a:srgbClr val="84CF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EF5-4C37-B7A0-6818F93B1F7E}"/>
              </c:ext>
            </c:extLst>
          </c:dPt>
          <c:dPt>
            <c:idx val="6"/>
            <c:invertIfNegative val="0"/>
            <c:bubble3D val="0"/>
            <c:spPr>
              <a:pattFill prst="pct50">
                <a:fgClr>
                  <a:srgbClr val="84CF9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099-4BDF-A233-D9A78101174F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7,2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3AA-4036-9C35-2D668CB89A6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E2-42CD-94B9-2563695B455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2060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099-4BDF-A233-D9A7810117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2025E</c:v>
                </c:pt>
              </c:strCache>
            </c:strRef>
          </c:cat>
          <c:val>
            <c:numRef>
              <c:f>Foglio1!$B$2:$B$5</c:f>
              <c:numCache>
                <c:formatCode>_-* #,##0.0_-;\-* #,##0.0_-;_-* "-"??_-;_-@_-</c:formatCode>
                <c:ptCount val="4"/>
                <c:pt idx="0">
                  <c:v>6.56</c:v>
                </c:pt>
                <c:pt idx="1">
                  <c:v>6.95</c:v>
                </c:pt>
                <c:pt idx="2">
                  <c:v>7.24</c:v>
                </c:pt>
                <c:pt idx="3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0D-4CB9-A925-64B2B50955C7}"/>
            </c:ext>
          </c:extLst>
        </c:ser>
        <c:ser>
          <c:idx val="0"/>
          <c:order val="1"/>
          <c:tx>
            <c:strRef>
              <c:f>Foglio1!$C$1</c:f>
              <c:strCache>
                <c:ptCount val="1"/>
                <c:pt idx="0">
                  <c:v>Mobile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DAF3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AA-4036-9C35-2D668CB89A66}"/>
              </c:ext>
            </c:extLst>
          </c:dPt>
          <c:dPt>
            <c:idx val="3"/>
            <c:invertIfNegative val="0"/>
            <c:bubble3D val="0"/>
            <c:spPr>
              <a:solidFill>
                <a:srgbClr val="ECF9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E2-42CD-94B9-2563695B455A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3AA-4036-9C35-2D668CB89A6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E2-42CD-94B9-2563695B4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2025E</c:v>
                </c:pt>
              </c:strCache>
            </c:strRef>
          </c:cat>
          <c:val>
            <c:numRef>
              <c:f>Foglio1!$C$2:$C$5</c:f>
              <c:numCache>
                <c:formatCode>_-* #,##0.0_-;\-* #,##0.0_-;_-* "-"??_-;_-@_-</c:formatCode>
                <c:ptCount val="4"/>
                <c:pt idx="0">
                  <c:v>2.7</c:v>
                </c:pt>
                <c:pt idx="1">
                  <c:v>2.62</c:v>
                </c:pt>
                <c:pt idx="2">
                  <c:v>2.57</c:v>
                </c:pt>
                <c:pt idx="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13-4BE4-A855-DFB1898C6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3868431"/>
        <c:axId val="1913869871"/>
      </c:barChart>
      <c:catAx>
        <c:axId val="191386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E5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E54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913869871"/>
        <c:crosses val="autoZero"/>
        <c:auto val="1"/>
        <c:lblAlgn val="ctr"/>
        <c:lblOffset val="100"/>
        <c:noMultiLvlLbl val="0"/>
      </c:catAx>
      <c:valAx>
        <c:axId val="1913869871"/>
        <c:scaling>
          <c:orientation val="minMax"/>
          <c:max val="30"/>
          <c:min val="0"/>
        </c:scaling>
        <c:delete val="0"/>
        <c:axPos val="l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solidFill>
              <a:srgbClr val="002E5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E54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913868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Montserrat" panose="00000500000000000000" pitchFamily="2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511413924434019E-2"/>
          <c:y val="4.9019607843137254E-2"/>
          <c:w val="0.94410803073072391"/>
          <c:h val="0.68558325262818087"/>
        </c:manualLayout>
      </c:layout>
      <c:lineChart>
        <c:grouping val="standard"/>
        <c:varyColors val="0"/>
        <c:ser>
          <c:idx val="0"/>
          <c:order val="0"/>
          <c:tx>
            <c:strRef>
              <c:f>'4.1'!$A$16</c:f>
              <c:strCache>
                <c:ptCount val="1"/>
                <c:pt idx="0">
                  <c:v>Acqua</c:v>
                </c:pt>
              </c:strCache>
            </c:strRef>
          </c:tx>
          <c:spPr>
            <a:ln w="28575" cap="rnd">
              <a:solidFill>
                <a:srgbClr val="91B9D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FFFF"/>
              </a:solidFill>
              <a:ln w="19050">
                <a:solidFill>
                  <a:srgbClr val="91B9D2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1.0919820754373052E-16"/>
                  <c:y val="-6.8859152940245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87-4C1F-A0EA-C6C999DA5B7E}"/>
                </c:ext>
              </c:extLst>
            </c:dLbl>
            <c:dLbl>
              <c:idx val="16"/>
              <c:layout>
                <c:manualLayout>
                  <c:x val="-1.0919820754373052E-16"/>
                  <c:y val="-1.7214788235061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87-4C1F-A0EA-C6C999DA5B7E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87-4C1F-A0EA-C6C999DA5B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'4.1'!$B$3:$Q$3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  </c:v>
                </c:pt>
                <c:pt idx="7">
                  <c:v>2017  </c:v>
                </c:pt>
                <c:pt idx="8">
                  <c:v>2018  </c:v>
                </c:pt>
                <c:pt idx="9">
                  <c:v>2019  </c:v>
                </c:pt>
                <c:pt idx="10">
                  <c:v>2020  </c:v>
                </c:pt>
                <c:pt idx="11">
                  <c:v>2021  </c:v>
                </c:pt>
                <c:pt idx="12">
                  <c:v>2022  </c:v>
                </c:pt>
                <c:pt idx="13">
                  <c:v>2023  </c:v>
                </c:pt>
                <c:pt idx="14">
                  <c:v>2024  </c:v>
                </c:pt>
                <c:pt idx="15">
                  <c:v>2025</c:v>
                </c:pt>
              </c:strCache>
            </c:strRef>
          </c:cat>
          <c:val>
            <c:numRef>
              <c:f>'4.1'!$B$16:$Q$16</c:f>
              <c:numCache>
                <c:formatCode>#,##0</c:formatCode>
                <c:ptCount val="16"/>
                <c:pt idx="0" formatCode="General">
                  <c:v>100</c:v>
                </c:pt>
                <c:pt idx="1">
                  <c:v>109.8</c:v>
                </c:pt>
                <c:pt idx="2">
                  <c:v>115.8</c:v>
                </c:pt>
                <c:pt idx="3">
                  <c:v>124.2</c:v>
                </c:pt>
                <c:pt idx="4">
                  <c:v>131.80000000000001</c:v>
                </c:pt>
                <c:pt idx="5">
                  <c:v>143.9</c:v>
                </c:pt>
                <c:pt idx="6" formatCode="#,##0.0">
                  <c:v>149.94380000000001</c:v>
                </c:pt>
                <c:pt idx="7" formatCode="#,##0.0">
                  <c:v>157.85830000000001</c:v>
                </c:pt>
                <c:pt idx="8" formatCode="#,##0.0">
                  <c:v>164.62160000000003</c:v>
                </c:pt>
                <c:pt idx="9" formatCode="#,##0.0">
                  <c:v>167.93130000000002</c:v>
                </c:pt>
                <c:pt idx="10" formatCode="#,##0.0">
                  <c:v>171.09710000000004</c:v>
                </c:pt>
                <c:pt idx="11" formatCode="#,##0.0">
                  <c:v>175.55800000000005</c:v>
                </c:pt>
                <c:pt idx="12" formatCode="#,##0.0">
                  <c:v>180.73840000000001</c:v>
                </c:pt>
                <c:pt idx="13" formatCode="#,##0.0">
                  <c:v>190.09190000000001</c:v>
                </c:pt>
                <c:pt idx="14" formatCode="#,##0.0">
                  <c:v>201.74780000000001</c:v>
                </c:pt>
                <c:pt idx="15" formatCode="0.0">
                  <c:v>215.2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87-4C1F-A0EA-C6C999DA5B7E}"/>
            </c:ext>
          </c:extLst>
        </c:ser>
        <c:ser>
          <c:idx val="2"/>
          <c:order val="1"/>
          <c:tx>
            <c:strRef>
              <c:f>'4.1'!$A$17</c:f>
              <c:strCache>
                <c:ptCount val="1"/>
                <c:pt idx="0">
                  <c:v>Rifiuti 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FFFF"/>
              </a:solidFill>
              <a:ln w="19050">
                <a:solidFill>
                  <a:srgbClr val="FFC00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1.0919820754373052E-16"/>
                  <c:y val="-1.032887294103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87-4C1F-A0EA-C6C999DA5B7E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87-4C1F-A0EA-C6C999DA5B7E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87-4C1F-A0EA-C6C999DA5B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'4.1'!$B$3:$Q$3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  </c:v>
                </c:pt>
                <c:pt idx="7">
                  <c:v>2017  </c:v>
                </c:pt>
                <c:pt idx="8">
                  <c:v>2018  </c:v>
                </c:pt>
                <c:pt idx="9">
                  <c:v>2019  </c:v>
                </c:pt>
                <c:pt idx="10">
                  <c:v>2020  </c:v>
                </c:pt>
                <c:pt idx="11">
                  <c:v>2021  </c:v>
                </c:pt>
                <c:pt idx="12">
                  <c:v>2022  </c:v>
                </c:pt>
                <c:pt idx="13">
                  <c:v>2023  </c:v>
                </c:pt>
                <c:pt idx="14">
                  <c:v>2024  </c:v>
                </c:pt>
                <c:pt idx="15">
                  <c:v>2025</c:v>
                </c:pt>
              </c:strCache>
            </c:strRef>
          </c:cat>
          <c:val>
            <c:numRef>
              <c:f>'4.1'!$B$17:$Q$17</c:f>
              <c:numCache>
                <c:formatCode>#,##0</c:formatCode>
                <c:ptCount val="16"/>
                <c:pt idx="0" formatCode="General">
                  <c:v>100</c:v>
                </c:pt>
                <c:pt idx="1">
                  <c:v>104.9</c:v>
                </c:pt>
                <c:pt idx="2">
                  <c:v>108.2</c:v>
                </c:pt>
                <c:pt idx="3">
                  <c:v>114.8</c:v>
                </c:pt>
                <c:pt idx="4">
                  <c:v>127.1</c:v>
                </c:pt>
                <c:pt idx="5">
                  <c:v>123.4</c:v>
                </c:pt>
                <c:pt idx="6" formatCode="#,##0.0">
                  <c:v>100.8</c:v>
                </c:pt>
                <c:pt idx="7" formatCode="#,##0.0">
                  <c:v>101.3</c:v>
                </c:pt>
                <c:pt idx="8" formatCode="#,##0.0">
                  <c:v>101.7</c:v>
                </c:pt>
                <c:pt idx="9" formatCode="#,##0.0">
                  <c:v>102.7</c:v>
                </c:pt>
                <c:pt idx="10" formatCode="#,##0.0">
                  <c:v>102.7</c:v>
                </c:pt>
                <c:pt idx="11" formatCode="#,##0.0">
                  <c:v>103.9</c:v>
                </c:pt>
                <c:pt idx="12" formatCode="#,##0.0">
                  <c:v>104.9</c:v>
                </c:pt>
                <c:pt idx="13" formatCode="#,##0.0">
                  <c:v>106.3</c:v>
                </c:pt>
                <c:pt idx="14" formatCode="#,##0.0">
                  <c:v>108.59999999999998</c:v>
                </c:pt>
                <c:pt idx="15" formatCode="0.0">
                  <c:v>137.80000000000001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287-4C1F-A0EA-C6C999DA5B7E}"/>
            </c:ext>
          </c:extLst>
        </c:ser>
        <c:ser>
          <c:idx val="3"/>
          <c:order val="2"/>
          <c:tx>
            <c:strRef>
              <c:f>'4.1'!$A$18</c:f>
              <c:strCache>
                <c:ptCount val="1"/>
                <c:pt idx="0">
                  <c:v>Luce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FF"/>
              </a:solidFill>
              <a:ln w="19050">
                <a:solidFill>
                  <a:srgbClr val="002060"/>
                </a:solidFill>
              </a:ln>
              <a:effectLst/>
            </c:spPr>
          </c:marker>
          <c:dLbls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87-4C1F-A0EA-C6C999DA5B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'4.1'!$B$3:$Q$3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  </c:v>
                </c:pt>
                <c:pt idx="7">
                  <c:v>2017  </c:v>
                </c:pt>
                <c:pt idx="8">
                  <c:v>2018  </c:v>
                </c:pt>
                <c:pt idx="9">
                  <c:v>2019  </c:v>
                </c:pt>
                <c:pt idx="10">
                  <c:v>2020  </c:v>
                </c:pt>
                <c:pt idx="11">
                  <c:v>2021  </c:v>
                </c:pt>
                <c:pt idx="12">
                  <c:v>2022  </c:v>
                </c:pt>
                <c:pt idx="13">
                  <c:v>2023  </c:v>
                </c:pt>
                <c:pt idx="14">
                  <c:v>2024  </c:v>
                </c:pt>
                <c:pt idx="15">
                  <c:v>2025</c:v>
                </c:pt>
              </c:strCache>
            </c:strRef>
          </c:cat>
          <c:val>
            <c:numRef>
              <c:f>'4.1'!$B$18:$Q$18</c:f>
              <c:numCache>
                <c:formatCode>#,##0</c:formatCode>
                <c:ptCount val="16"/>
                <c:pt idx="0" formatCode="General">
                  <c:v>100</c:v>
                </c:pt>
                <c:pt idx="1">
                  <c:v>101.9</c:v>
                </c:pt>
                <c:pt idx="2">
                  <c:v>116.2</c:v>
                </c:pt>
                <c:pt idx="3">
                  <c:v>119.6</c:v>
                </c:pt>
                <c:pt idx="4">
                  <c:v>120.7</c:v>
                </c:pt>
                <c:pt idx="5">
                  <c:v>119.2</c:v>
                </c:pt>
                <c:pt idx="6" formatCode="#,##0.0">
                  <c:v>99.3</c:v>
                </c:pt>
                <c:pt idx="7" formatCode="#,##0.0">
                  <c:v>103.1</c:v>
                </c:pt>
                <c:pt idx="8" formatCode="#,##0.0">
                  <c:v>107.7</c:v>
                </c:pt>
                <c:pt idx="9" formatCode="#,##0.0">
                  <c:v>113.1</c:v>
                </c:pt>
                <c:pt idx="10" formatCode="#,##0.0">
                  <c:v>106</c:v>
                </c:pt>
                <c:pt idx="11" formatCode="#,##0.0">
                  <c:v>121.79999999999998</c:v>
                </c:pt>
                <c:pt idx="12" formatCode="#,##0.0">
                  <c:v>256.29999999999995</c:v>
                </c:pt>
                <c:pt idx="13" formatCode="#,##0.0">
                  <c:v>235.19999999999993</c:v>
                </c:pt>
                <c:pt idx="14" formatCode="#,##0.0">
                  <c:v>179.19999999999993</c:v>
                </c:pt>
                <c:pt idx="15" formatCode="0.0">
                  <c:v>203.6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287-4C1F-A0EA-C6C999DA5B7E}"/>
            </c:ext>
          </c:extLst>
        </c:ser>
        <c:ser>
          <c:idx val="4"/>
          <c:order val="3"/>
          <c:tx>
            <c:strRef>
              <c:f>'4.1'!#REF!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rgbClr val="9B829B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FFFF"/>
              </a:solidFill>
              <a:ln w="19050">
                <a:solidFill>
                  <a:srgbClr val="9B829B"/>
                </a:solidFill>
              </a:ln>
              <a:effectLst/>
            </c:spPr>
          </c:marker>
          <c:dLbls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287-4C1F-A0EA-C6C999DA5B7E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87-4C1F-A0EA-C6C999DA5B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'4.1'!$B$3:$Q$3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  </c:v>
                </c:pt>
                <c:pt idx="7">
                  <c:v>2017  </c:v>
                </c:pt>
                <c:pt idx="8">
                  <c:v>2018  </c:v>
                </c:pt>
                <c:pt idx="9">
                  <c:v>2019  </c:v>
                </c:pt>
                <c:pt idx="10">
                  <c:v>2020  </c:v>
                </c:pt>
                <c:pt idx="11">
                  <c:v>2021  </c:v>
                </c:pt>
                <c:pt idx="12">
                  <c:v>2022  </c:v>
                </c:pt>
                <c:pt idx="13">
                  <c:v>2023  </c:v>
                </c:pt>
                <c:pt idx="14">
                  <c:v>2024  </c:v>
                </c:pt>
                <c:pt idx="15">
                  <c:v>2025</c:v>
                </c:pt>
              </c:strCache>
            </c:strRef>
          </c:cat>
          <c:val>
            <c:numRef>
              <c:f>'4.1'!#REF!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4287-4C1F-A0EA-C6C999DA5B7E}"/>
            </c:ext>
          </c:extLst>
        </c:ser>
        <c:ser>
          <c:idx val="5"/>
          <c:order val="4"/>
          <c:tx>
            <c:strRef>
              <c:f>'4.1'!$A$19</c:f>
              <c:strCache>
                <c:ptCount val="1"/>
                <c:pt idx="0">
                  <c:v>Gas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FFFF"/>
              </a:solidFill>
              <a:ln w="19050">
                <a:solidFill>
                  <a:srgbClr val="92D050"/>
                </a:solidFill>
              </a:ln>
              <a:effectLst/>
            </c:spPr>
          </c:marker>
          <c:dLbls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287-4C1F-A0EA-C6C999DA5B7E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287-4C1F-A0EA-C6C999DA5B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'4.1'!$B$3:$Q$3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  </c:v>
                </c:pt>
                <c:pt idx="7">
                  <c:v>2017  </c:v>
                </c:pt>
                <c:pt idx="8">
                  <c:v>2018  </c:v>
                </c:pt>
                <c:pt idx="9">
                  <c:v>2019  </c:v>
                </c:pt>
                <c:pt idx="10">
                  <c:v>2020  </c:v>
                </c:pt>
                <c:pt idx="11">
                  <c:v>2021  </c:v>
                </c:pt>
                <c:pt idx="12">
                  <c:v>2022  </c:v>
                </c:pt>
                <c:pt idx="13">
                  <c:v>2023  </c:v>
                </c:pt>
                <c:pt idx="14">
                  <c:v>2024  </c:v>
                </c:pt>
                <c:pt idx="15">
                  <c:v>2025</c:v>
                </c:pt>
              </c:strCache>
            </c:strRef>
          </c:cat>
          <c:val>
            <c:numRef>
              <c:f>'4.1'!$B$19:$Q$19</c:f>
              <c:numCache>
                <c:formatCode>#,##0</c:formatCode>
                <c:ptCount val="16"/>
                <c:pt idx="0" formatCode="General">
                  <c:v>100</c:v>
                </c:pt>
                <c:pt idx="1">
                  <c:v>108.9</c:v>
                </c:pt>
                <c:pt idx="2">
                  <c:v>122.5</c:v>
                </c:pt>
                <c:pt idx="3">
                  <c:v>123.7</c:v>
                </c:pt>
                <c:pt idx="4">
                  <c:v>115.4</c:v>
                </c:pt>
                <c:pt idx="5">
                  <c:v>111.2</c:v>
                </c:pt>
                <c:pt idx="6" formatCode="#,##0.0">
                  <c:v>91.8</c:v>
                </c:pt>
                <c:pt idx="7" formatCode="#,##0.0">
                  <c:v>93.6</c:v>
                </c:pt>
                <c:pt idx="8" formatCode="#,##0.0">
                  <c:v>98.899999999999991</c:v>
                </c:pt>
                <c:pt idx="9" formatCode="#,##0.0">
                  <c:v>97.999999999999986</c:v>
                </c:pt>
                <c:pt idx="10" formatCode="#,##0.0">
                  <c:v>86.899999999999991</c:v>
                </c:pt>
                <c:pt idx="11" formatCode="#,##0.0">
                  <c:v>103.59999999999997</c:v>
                </c:pt>
                <c:pt idx="12" formatCode="#,##0.0">
                  <c:v>175.29999999999998</c:v>
                </c:pt>
                <c:pt idx="13" formatCode="#,##0.0">
                  <c:v>166.19999999999996</c:v>
                </c:pt>
                <c:pt idx="14" formatCode="#,##0.0">
                  <c:v>148.49999999999997</c:v>
                </c:pt>
                <c:pt idx="15" formatCode="0.0">
                  <c:v>153.19999999999999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4287-4C1F-A0EA-C6C999DA5B7E}"/>
            </c:ext>
          </c:extLst>
        </c:ser>
        <c:ser>
          <c:idx val="6"/>
          <c:order val="5"/>
          <c:tx>
            <c:strRef>
              <c:f>'4.1'!$A$20</c:f>
              <c:strCache>
                <c:ptCount val="1"/>
                <c:pt idx="0">
                  <c:v>TLC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FFFF"/>
              </a:solidFill>
              <a:ln w="19050">
                <a:solidFill>
                  <a:srgbClr val="C00000"/>
                </a:solidFill>
              </a:ln>
              <a:effectLst/>
            </c:spPr>
          </c:marker>
          <c:dLbls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287-4C1F-A0EA-C6C999DA5B7E}"/>
                </c:ext>
              </c:extLst>
            </c:dLbl>
            <c:dLbl>
              <c:idx val="16"/>
              <c:layout>
                <c:manualLayout>
                  <c:x val="0"/>
                  <c:y val="-1.032887294103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287-4C1F-A0EA-C6C999DA5B7E}"/>
                </c:ext>
              </c:extLst>
            </c:dLbl>
            <c:dLbl>
              <c:idx val="17"/>
              <c:layout>
                <c:manualLayout>
                  <c:x val="-1.398232304076757E-3"/>
                  <c:y val="-2.2480653362132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287-4C1F-A0EA-C6C999DA5B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'4.1'!$B$3:$Q$3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  </c:v>
                </c:pt>
                <c:pt idx="7">
                  <c:v>2017  </c:v>
                </c:pt>
                <c:pt idx="8">
                  <c:v>2018  </c:v>
                </c:pt>
                <c:pt idx="9">
                  <c:v>2019  </c:v>
                </c:pt>
                <c:pt idx="10">
                  <c:v>2020  </c:v>
                </c:pt>
                <c:pt idx="11">
                  <c:v>2021  </c:v>
                </c:pt>
                <c:pt idx="12">
                  <c:v>2022  </c:v>
                </c:pt>
                <c:pt idx="13">
                  <c:v>2023  </c:v>
                </c:pt>
                <c:pt idx="14">
                  <c:v>2024  </c:v>
                </c:pt>
                <c:pt idx="15">
                  <c:v>2025</c:v>
                </c:pt>
              </c:strCache>
            </c:strRef>
          </c:cat>
          <c:val>
            <c:numRef>
              <c:f>'4.1'!$B$20:$Q$20</c:f>
              <c:numCache>
                <c:formatCode>0.0</c:formatCode>
                <c:ptCount val="16"/>
                <c:pt idx="0" formatCode="General">
                  <c:v>100</c:v>
                </c:pt>
                <c:pt idx="1">
                  <c:v>97.8</c:v>
                </c:pt>
                <c:pt idx="2">
                  <c:v>97</c:v>
                </c:pt>
                <c:pt idx="3">
                  <c:v>87.1</c:v>
                </c:pt>
                <c:pt idx="4">
                  <c:v>86.60762068342072</c:v>
                </c:pt>
                <c:pt idx="5">
                  <c:v>87.791424412727935</c:v>
                </c:pt>
                <c:pt idx="6">
                  <c:v>82.870222205224309</c:v>
                </c:pt>
                <c:pt idx="7">
                  <c:v>81.193182534678428</c:v>
                </c:pt>
                <c:pt idx="8">
                  <c:v>79.305612741124975</c:v>
                </c:pt>
                <c:pt idx="9">
                  <c:v>76.744228042372171</c:v>
                </c:pt>
                <c:pt idx="10">
                  <c:v>72.423456303881665</c:v>
                </c:pt>
                <c:pt idx="11">
                  <c:v>68.069673034533437</c:v>
                </c:pt>
                <c:pt idx="12">
                  <c:v>66.144713147410371</c:v>
                </c:pt>
                <c:pt idx="13">
                  <c:v>65.145170229612035</c:v>
                </c:pt>
                <c:pt idx="14">
                  <c:v>62.571426542976148</c:v>
                </c:pt>
                <c:pt idx="15">
                  <c:v>58.1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4287-4C1F-A0EA-C6C999DA5B7E}"/>
            </c:ext>
          </c:extLst>
        </c:ser>
        <c:ser>
          <c:idx val="7"/>
          <c:order val="6"/>
          <c:tx>
            <c:strRef>
              <c:f>'4.1'!$A$21</c:f>
              <c:strCache>
                <c:ptCount val="1"/>
                <c:pt idx="0">
                  <c:v>Indice generale dei prezzi  </c:v>
                </c:pt>
              </c:strCache>
            </c:strRef>
          </c:tx>
          <c:spPr>
            <a:ln w="28575" cap="rnd">
              <a:solidFill>
                <a:srgbClr val="FFFFFF">
                  <a:lumMod val="85000"/>
                </a:srgb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FFFF">
                  <a:lumMod val="75000"/>
                </a:srgbClr>
              </a:solidFill>
              <a:ln w="9525">
                <a:solidFill>
                  <a:srgbClr val="FFFFFF">
                    <a:lumMod val="85000"/>
                  </a:srgbClr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1.0919820754373052E-16"/>
                  <c:y val="3.44295764701232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287-4C1F-A0EA-C6C999DA5B7E}"/>
                </c:ext>
              </c:extLst>
            </c:dLbl>
            <c:dLbl>
              <c:idx val="16"/>
              <c:layout>
                <c:manualLayout>
                  <c:x val="-1.0919820754373052E-16"/>
                  <c:y val="1.7214788235061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287-4C1F-A0EA-C6C999DA5B7E}"/>
                </c:ext>
              </c:extLst>
            </c:dLbl>
            <c:dLbl>
              <c:idx val="17"/>
              <c:layout>
                <c:manualLayout>
                  <c:x val="0"/>
                  <c:y val="4.945743739669069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118,7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4287-4C1F-A0EA-C6C999DA5B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'4.1'!$B$3:$Q$3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  </c:v>
                </c:pt>
                <c:pt idx="7">
                  <c:v>2017  </c:v>
                </c:pt>
                <c:pt idx="8">
                  <c:v>2018  </c:v>
                </c:pt>
                <c:pt idx="9">
                  <c:v>2019  </c:v>
                </c:pt>
                <c:pt idx="10">
                  <c:v>2020  </c:v>
                </c:pt>
                <c:pt idx="11">
                  <c:v>2021  </c:v>
                </c:pt>
                <c:pt idx="12">
                  <c:v>2022  </c:v>
                </c:pt>
                <c:pt idx="13">
                  <c:v>2023  </c:v>
                </c:pt>
                <c:pt idx="14">
                  <c:v>2024  </c:v>
                </c:pt>
                <c:pt idx="15">
                  <c:v>2025</c:v>
                </c:pt>
              </c:strCache>
            </c:strRef>
          </c:cat>
          <c:val>
            <c:numRef>
              <c:f>'4.1'!$B$21:$Q$21</c:f>
              <c:numCache>
                <c:formatCode>0.0</c:formatCode>
                <c:ptCount val="16"/>
                <c:pt idx="0" formatCode="General">
                  <c:v>100</c:v>
                </c:pt>
                <c:pt idx="1">
                  <c:v>104.1</c:v>
                </c:pt>
                <c:pt idx="2">
                  <c:v>106.5</c:v>
                </c:pt>
                <c:pt idx="3">
                  <c:v>107.2</c:v>
                </c:pt>
                <c:pt idx="4">
                  <c:v>107.2</c:v>
                </c:pt>
                <c:pt idx="5">
                  <c:v>107.3</c:v>
                </c:pt>
                <c:pt idx="6">
                  <c:v>107.8</c:v>
                </c:pt>
                <c:pt idx="7">
                  <c:v>108.8</c:v>
                </c:pt>
                <c:pt idx="8">
                  <c:v>110</c:v>
                </c:pt>
                <c:pt idx="9">
                  <c:v>110.5</c:v>
                </c:pt>
                <c:pt idx="10">
                  <c:v>110.4</c:v>
                </c:pt>
                <c:pt idx="11">
                  <c:v>114.7</c:v>
                </c:pt>
                <c:pt idx="12">
                  <c:v>128</c:v>
                </c:pt>
                <c:pt idx="13">
                  <c:v>128.69999999999999</c:v>
                </c:pt>
                <c:pt idx="14">
                  <c:v>130.4</c:v>
                </c:pt>
                <c:pt idx="15">
                  <c:v>131.9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4287-4C1F-A0EA-C6C999DA5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069536"/>
        <c:axId val="1324059136"/>
      </c:lineChart>
      <c:catAx>
        <c:axId val="132406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324059136"/>
        <c:crosses val="autoZero"/>
        <c:auto val="1"/>
        <c:lblAlgn val="ctr"/>
        <c:lblOffset val="100"/>
        <c:noMultiLvlLbl val="0"/>
      </c:catAx>
      <c:valAx>
        <c:axId val="1324059136"/>
        <c:scaling>
          <c:orientation val="minMax"/>
          <c:max val="260"/>
          <c:min val="5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32406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"/>
          <c:y val="0.89274495768242879"/>
          <c:w val="1"/>
          <c:h val="0.107254997979934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387588023484009E-2"/>
          <c:y val="4.5048016156064595E-2"/>
          <c:w val="0.85911368318256676"/>
          <c:h val="0.726684354658064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CAPEX escluse licenze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c:spPr>
          <c:invertIfNegative val="0"/>
          <c:dLbls>
            <c:dLbl>
              <c:idx val="1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07-44D9-9801-D406835FE4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E54"/>
                    </a:solidFill>
                    <a:latin typeface="Montserrat" panose="00000500000000000000" pitchFamily="2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Foglio1!$B$2:$B$16</c:f>
              <c:numCache>
                <c:formatCode>General</c:formatCode>
                <c:ptCount val="15"/>
                <c:pt idx="0">
                  <c:v>6.1</c:v>
                </c:pt>
                <c:pt idx="1">
                  <c:v>5.9</c:v>
                </c:pt>
                <c:pt idx="2">
                  <c:v>6.2</c:v>
                </c:pt>
                <c:pt idx="3">
                  <c:v>5.5</c:v>
                </c:pt>
                <c:pt idx="4" formatCode="0.0">
                  <c:v>6.021701252223532</c:v>
                </c:pt>
                <c:pt idx="5" formatCode="0.0">
                  <c:v>6.5700576576081886</c:v>
                </c:pt>
                <c:pt idx="6" formatCode="0.0">
                  <c:v>6.5150842866980767</c:v>
                </c:pt>
                <c:pt idx="7" formatCode="0.0">
                  <c:v>7.1626222301594336</c:v>
                </c:pt>
                <c:pt idx="8" formatCode="0.0">
                  <c:v>7.0490000000000004</c:v>
                </c:pt>
                <c:pt idx="9" formatCode="0.0">
                  <c:v>7.6</c:v>
                </c:pt>
                <c:pt idx="10" formatCode="0.0">
                  <c:v>7.4</c:v>
                </c:pt>
                <c:pt idx="11" formatCode="0.0">
                  <c:v>7.2297458501762497</c:v>
                </c:pt>
                <c:pt idx="12" formatCode="_-* #,##0.0_-;\-* #,##0.0_-;_-* &quot;-&quot;??_-;_-@_-">
                  <c:v>6.96</c:v>
                </c:pt>
                <c:pt idx="13" formatCode="_-* #,##0.0_-;\-* #,##0.0_-;_-* &quot;-&quot;??_-;_-@_-">
                  <c:v>6.9536511667719632</c:v>
                </c:pt>
                <c:pt idx="14" formatCode="0.0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07-44D9-9801-D406835FE4A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Licenze</c:v>
                </c:pt>
              </c:strCache>
            </c:strRef>
          </c:tx>
          <c:spPr>
            <a:solidFill>
              <a:srgbClr val="92E6FD"/>
            </a:solidFill>
            <a:ln>
              <a:solidFill>
                <a:srgbClr val="FFFFFF"/>
              </a:solidFill>
            </a:ln>
            <a:effectLst/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507-44D9-9801-D406835FE4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1400" b="1" i="0" u="none" strike="noStrike" kern="1200" baseline="0">
                    <a:solidFill>
                      <a:srgbClr val="004259"/>
                    </a:solidFill>
                    <a:latin typeface="Montserrat" panose="00000500000000000000" pitchFamily="2" charset="0"/>
                    <a:ea typeface="+mn-ea"/>
                    <a:cs typeface="PT San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Foglio1!$C$2:$C$16</c:f>
              <c:numCache>
                <c:formatCode>General</c:formatCode>
                <c:ptCount val="15"/>
                <c:pt idx="1">
                  <c:v>3.9</c:v>
                </c:pt>
                <c:pt idx="5" formatCode="0.0">
                  <c:v>0.6</c:v>
                </c:pt>
                <c:pt idx="7" formatCode="0.0">
                  <c:v>1.7529999999999999</c:v>
                </c:pt>
                <c:pt idx="8" formatCode="0.0">
                  <c:v>1.875</c:v>
                </c:pt>
                <c:pt idx="9" formatCode="0.0">
                  <c:v>0.3</c:v>
                </c:pt>
                <c:pt idx="10" formatCode="0.0">
                  <c:v>0.1</c:v>
                </c:pt>
                <c:pt idx="11" formatCode="0.0">
                  <c:v>0.55209518507099498</c:v>
                </c:pt>
                <c:pt idx="12" formatCode="0.0">
                  <c:v>4.5999999999999996</c:v>
                </c:pt>
                <c:pt idx="13" formatCode="0.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07-44D9-9801-D406835FE4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17186024"/>
        <c:axId val="-2117182648"/>
      </c:barChart>
      <c:catAx>
        <c:axId val="-2117186024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-2117182648"/>
        <c:crosses val="autoZero"/>
        <c:auto val="1"/>
        <c:lblAlgn val="ctr"/>
        <c:lblOffset val="100"/>
        <c:noMultiLvlLbl val="0"/>
      </c:catAx>
      <c:valAx>
        <c:axId val="-2117182648"/>
        <c:scaling>
          <c:orientation val="maxMin"/>
          <c:max val="18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algn="ctr" rtl="0">
                  <a:defRPr lang="en-US" sz="1100" b="0" i="0" u="none" strike="noStrike" kern="1200" baseline="0" dirty="0">
                    <a:solidFill>
                      <a:srgbClr val="002E54"/>
                    </a:solidFill>
                    <a:latin typeface="Montserrat" panose="00000500000000000000" pitchFamily="2" charset="0"/>
                    <a:ea typeface="+mn-ea"/>
                    <a:cs typeface="PT Sans"/>
                  </a:defRPr>
                </a:pPr>
                <a:r>
                  <a:rPr lang="en-US" sz="1100" b="0" i="0" u="none" strike="noStrike" kern="1200" baseline="0" dirty="0" err="1">
                    <a:solidFill>
                      <a:srgbClr val="002E54"/>
                    </a:solidFill>
                    <a:latin typeface="Montserrat" panose="00000500000000000000" pitchFamily="2" charset="0"/>
                    <a:ea typeface="+mn-ea"/>
                    <a:cs typeface="PT Sans"/>
                  </a:rPr>
                  <a:t>Investimenti</a:t>
                </a:r>
                <a:r>
                  <a:rPr lang="en-US" sz="1100" b="0" i="0" u="none" strike="noStrike" kern="1200" baseline="0" dirty="0">
                    <a:solidFill>
                      <a:srgbClr val="002E54"/>
                    </a:solidFill>
                    <a:latin typeface="Montserrat" panose="00000500000000000000" pitchFamily="2" charset="0"/>
                    <a:ea typeface="+mn-ea"/>
                    <a:cs typeface="PT Sans"/>
                  </a:rPr>
                  <a:t> (</a:t>
                </a:r>
                <a:r>
                  <a:rPr lang="en-US" sz="1100" b="0" i="0" u="none" strike="noStrike" kern="1200" baseline="0" dirty="0" err="1">
                    <a:solidFill>
                      <a:srgbClr val="002E54"/>
                    </a:solidFill>
                    <a:latin typeface="Montserrat" panose="00000500000000000000" pitchFamily="2" charset="0"/>
                    <a:ea typeface="+mn-ea"/>
                    <a:cs typeface="PT Sans"/>
                  </a:rPr>
                  <a:t>miliardi</a:t>
                </a:r>
                <a:r>
                  <a:rPr lang="en-US" sz="1100" b="0" i="0" u="none" strike="noStrike" kern="1200" baseline="0" dirty="0">
                    <a:solidFill>
                      <a:srgbClr val="002E54"/>
                    </a:solidFill>
                    <a:latin typeface="Montserrat" panose="00000500000000000000" pitchFamily="2" charset="0"/>
                    <a:ea typeface="+mn-ea"/>
                    <a:cs typeface="PT Sans"/>
                  </a:rPr>
                  <a:t> €) </a:t>
                </a:r>
              </a:p>
            </c:rich>
          </c:tx>
          <c:layout>
            <c:manualLayout>
              <c:xMode val="edge"/>
              <c:yMode val="edge"/>
              <c:x val="2.3334565729900687E-2"/>
              <c:y val="0.1166242111713108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rgbClr val="6D6D6D"/>
            </a:solidFill>
          </a:ln>
        </c:spPr>
        <c:txPr>
          <a:bodyPr/>
          <a:lstStyle/>
          <a:p>
            <a:pPr>
              <a:defRPr sz="1200" b="0">
                <a:solidFill>
                  <a:srgbClr val="002E54"/>
                </a:solidFill>
                <a:latin typeface="Montserrat" panose="02000505000000020004" pitchFamily="2" charset="0"/>
              </a:defRPr>
            </a:pPr>
            <a:endParaRPr lang="it-IT"/>
          </a:p>
        </c:txPr>
        <c:crossAx val="-2117186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PT Sans"/>
          <a:cs typeface="PT Sans"/>
        </a:defRPr>
      </a:pPr>
      <a:endParaRPr lang="it-I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305323249058452E-2"/>
          <c:y val="0.22190020926857301"/>
          <c:w val="0.8873956818091927"/>
          <c:h val="0.685761720727715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3"/>
              </a:solidFill>
              <a:prstDash val="solid"/>
            </a:ln>
            <a:effectLst/>
          </c:spPr>
          <c:invertIfNegative val="0"/>
          <c:dLbls>
            <c:delete val="1"/>
          </c:dLbls>
          <c:cat>
            <c:numRef>
              <c:f>Foglio1!$A$2:$A$16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Foglio1!$B$2:$B$16</c:f>
              <c:numCache>
                <c:formatCode>General</c:formatCode>
                <c:ptCount val="15"/>
                <c:pt idx="0">
                  <c:v>16.600000000000001</c:v>
                </c:pt>
                <c:pt idx="1">
                  <c:v>16.600000000000001</c:v>
                </c:pt>
                <c:pt idx="2">
                  <c:v>15.5</c:v>
                </c:pt>
                <c:pt idx="3">
                  <c:v>13.4</c:v>
                </c:pt>
                <c:pt idx="4" formatCode="0.0">
                  <c:v>11.6</c:v>
                </c:pt>
                <c:pt idx="5" formatCode="0.0">
                  <c:v>11.2</c:v>
                </c:pt>
                <c:pt idx="6" formatCode="0.0">
                  <c:v>11.9</c:v>
                </c:pt>
                <c:pt idx="7" formatCode="0.0">
                  <c:v>11.8</c:v>
                </c:pt>
                <c:pt idx="8" formatCode="0.0">
                  <c:v>11.583941371114999</c:v>
                </c:pt>
                <c:pt idx="9" formatCode="0.0">
                  <c:v>11.049920719783959</c:v>
                </c:pt>
                <c:pt idx="10" formatCode="0.0">
                  <c:v>10</c:v>
                </c:pt>
                <c:pt idx="11">
                  <c:v>8.9</c:v>
                </c:pt>
                <c:pt idx="12">
                  <c:v>7.8</c:v>
                </c:pt>
                <c:pt idx="13">
                  <c:v>7.5</c:v>
                </c:pt>
                <c:pt idx="14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5D-4286-A5F3-20D2BD27E4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081733256"/>
        <c:axId val="-1997156424"/>
      </c:barChart>
      <c:catAx>
        <c:axId val="-20817332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997156424"/>
        <c:crosses val="autoZero"/>
        <c:auto val="1"/>
        <c:lblAlgn val="ctr"/>
        <c:lblOffset val="100"/>
        <c:noMultiLvlLbl val="0"/>
      </c:catAx>
      <c:valAx>
        <c:axId val="-1997156424"/>
        <c:scaling>
          <c:orientation val="minMax"/>
          <c:max val="2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4259"/>
                </a:solidFill>
                <a:latin typeface="Montserrat" panose="00000500000000000000" pitchFamily="2" charset="0"/>
              </a:defRPr>
            </a:pPr>
            <a:endParaRPr lang="it-IT"/>
          </a:p>
        </c:txPr>
        <c:crossAx val="-2081733256"/>
        <c:crosses val="autoZero"/>
        <c:crossBetween val="between"/>
        <c:majorUnit val="4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PT Sans"/>
          <a:cs typeface="PT Sans"/>
        </a:defRPr>
      </a:pPr>
      <a:endParaRPr lang="it-I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305323249058452E-2"/>
          <c:y val="0.22190020926857301"/>
          <c:w val="0.8873956818091927"/>
          <c:h val="0.68576172072771502"/>
        </c:manualLayout>
      </c:layout>
      <c:lineChart>
        <c:grouping val="standard"/>
        <c:varyColors val="0"/>
        <c:ser>
          <c:idx val="1"/>
          <c:order val="0"/>
          <c:spPr>
            <a:ln>
              <a:solidFill>
                <a:srgbClr val="FF655C"/>
              </a:solidFill>
            </a:ln>
            <a:effectLst/>
          </c:spPr>
          <c:marker>
            <c:symbol val="triangle"/>
            <c:size val="12"/>
            <c:spPr>
              <a:solidFill>
                <a:srgbClr val="FF655C"/>
              </a:solidFill>
              <a:ln>
                <a:noFill/>
              </a:ln>
              <a:effectLst/>
            </c:spPr>
          </c:marker>
          <c:dLbls>
            <c:dLbl>
              <c:idx val="12"/>
              <c:tx>
                <c:rich>
                  <a:bodyPr/>
                  <a:lstStyle/>
                  <a:p>
                    <a:fld id="{FD9EFDCA-3ACC-4F23-AC4C-110E02EE34DF}" type="VALUE">
                      <a:rPr lang="en-US" smtClean="0"/>
                      <a:pPr/>
                      <a:t>[VALORE]</a:t>
                    </a:fld>
                    <a:endParaRPr lang="it-IT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AE3-4890-AF0D-13299BD279C0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0,02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AE3-4890-AF0D-13299BD279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655C"/>
                    </a:solidFill>
                    <a:latin typeface="Montserrat" panose="02000505000000020004" pitchFamily="2" charset="0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Foglio1!$D$2:$D$16</c:f>
              <c:numCache>
                <c:formatCode>0.0</c:formatCode>
                <c:ptCount val="15"/>
                <c:pt idx="0">
                  <c:v>10.5</c:v>
                </c:pt>
                <c:pt idx="1">
                  <c:v>6.8</c:v>
                </c:pt>
                <c:pt idx="2">
                  <c:v>9.3000000000000007</c:v>
                </c:pt>
                <c:pt idx="3">
                  <c:v>7.9</c:v>
                </c:pt>
                <c:pt idx="4">
                  <c:v>5.6</c:v>
                </c:pt>
                <c:pt idx="5">
                  <c:v>4</c:v>
                </c:pt>
                <c:pt idx="6">
                  <c:v>5.4</c:v>
                </c:pt>
                <c:pt idx="7">
                  <c:v>2.8</c:v>
                </c:pt>
                <c:pt idx="8">
                  <c:v>2.7</c:v>
                </c:pt>
                <c:pt idx="9">
                  <c:v>3.1499207197839585</c:v>
                </c:pt>
                <c:pt idx="10">
                  <c:v>2.5</c:v>
                </c:pt>
                <c:pt idx="11">
                  <c:v>1.1000000000000001</c:v>
                </c:pt>
                <c:pt idx="12">
                  <c:v>-3.8</c:v>
                </c:pt>
                <c:pt idx="13">
                  <c:v>0.4</c:v>
                </c:pt>
                <c:pt idx="14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E3-4890-AF0D-13299BD27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1733256"/>
        <c:axId val="-1997156424"/>
      </c:lineChart>
      <c:catAx>
        <c:axId val="-20817332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997156424"/>
        <c:crosses val="autoZero"/>
        <c:auto val="1"/>
        <c:lblAlgn val="ctr"/>
        <c:lblOffset val="100"/>
        <c:noMultiLvlLbl val="0"/>
      </c:catAx>
      <c:valAx>
        <c:axId val="-1997156424"/>
        <c:scaling>
          <c:orientation val="minMax"/>
          <c:max val="20"/>
          <c:min val="-5"/>
        </c:scaling>
        <c:delete val="1"/>
        <c:axPos val="l"/>
        <c:numFmt formatCode="0" sourceLinked="0"/>
        <c:majorTickMark val="out"/>
        <c:minorTickMark val="none"/>
        <c:tickLblPos val="nextTo"/>
        <c:crossAx val="-2081733256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PT Sans"/>
          <a:cs typeface="PT Sans"/>
        </a:defRPr>
      </a:pPr>
      <a:endParaRPr lang="it-I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6383285858550398E-2"/>
          <c:y val="0.13712063731757654"/>
          <c:w val="0.73745770050150061"/>
          <c:h val="0.714207220817032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Economia Diretta</c:v>
                </c:pt>
              </c:strCache>
            </c:strRef>
          </c:tx>
          <c:spPr>
            <a:solidFill>
              <a:srgbClr val="92E6FD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c:spPr>
          <c:invertIfNegative val="0"/>
          <c:dPt>
            <c:idx val="3"/>
            <c:invertIfNegative val="0"/>
            <c:bubble3D val="0"/>
            <c:spPr>
              <a:pattFill prst="pct60">
                <a:fgClr>
                  <a:srgbClr val="92E6FD"/>
                </a:fgClr>
                <a:bgClr>
                  <a:srgbClr val="FFFFFF"/>
                </a:bgClr>
              </a:pattFill>
              <a:ln w="3175" cap="flat" cmpd="sng" algn="ctr">
                <a:solidFill>
                  <a:srgbClr val="FFFFFF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0-C868-4AA1-AD02-6C3B002557EE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868-4AA1-AD02-6C3B002557E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~</a:t>
                    </a:r>
                    <a:fld id="{102C4050-CACD-4146-904F-67075ABDE2B6}" type="VALUE">
                      <a:rPr lang="en-US" smtClean="0"/>
                      <a:pPr/>
                      <a:t>[VALORE]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C53-4B3C-B64C-0E437D6325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004259"/>
                    </a:solidFill>
                    <a:latin typeface="Montserrat" panose="00000500000000000000" pitchFamily="2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Foglio1!$A$2:$A$6</c:f>
              <c:strCache>
                <c:ptCount val="5"/>
                <c:pt idx="0">
                  <c:v>2009</c:v>
                </c:pt>
                <c:pt idx="1">
                  <c:v>2015</c:v>
                </c:pt>
                <c:pt idx="2">
                  <c:v>2021</c:v>
                </c:pt>
                <c:pt idx="3">
                  <c:v>2024</c:v>
                </c:pt>
                <c:pt idx="4">
                  <c:v>2025E</c:v>
                </c:pt>
              </c:strCache>
            </c:strRef>
          </c:cat>
          <c:val>
            <c:numRef>
              <c:f>Foglio1!$B$2:$B$6</c:f>
              <c:numCache>
                <c:formatCode>0</c:formatCode>
                <c:ptCount val="5"/>
                <c:pt idx="0">
                  <c:v>43.2</c:v>
                </c:pt>
                <c:pt idx="1">
                  <c:v>31.7</c:v>
                </c:pt>
                <c:pt idx="2">
                  <c:v>28</c:v>
                </c:pt>
                <c:pt idx="3" formatCode="General">
                  <c:v>28</c:v>
                </c:pt>
                <c:pt idx="4" formatCode="General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A9-4595-BB76-BC75527C357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Economia Abilitata</c:v>
                </c:pt>
              </c:strCache>
            </c:strRef>
          </c:tx>
          <c:spPr>
            <a:solidFill>
              <a:srgbClr val="004259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C75-48D9-B010-39922809ABAA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C75-48D9-B010-39922809ABA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~</a:t>
                    </a:r>
                    <a:fld id="{403D588E-4D0D-4536-8937-D1167F2A57D6}" type="VALUE">
                      <a:rPr lang="en-US" smtClean="0"/>
                      <a:pPr/>
                      <a:t>[VALORE]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C53-4B3C-B64C-0E437D6325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004259"/>
                    </a:solidFill>
                    <a:latin typeface="Montserrat" panose="00000500000000000000" pitchFamily="2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Foglio1!$A$2:$A$6</c:f>
              <c:strCache>
                <c:ptCount val="5"/>
                <c:pt idx="0">
                  <c:v>2009</c:v>
                </c:pt>
                <c:pt idx="1">
                  <c:v>2015</c:v>
                </c:pt>
                <c:pt idx="2">
                  <c:v>2021</c:v>
                </c:pt>
                <c:pt idx="3">
                  <c:v>2024</c:v>
                </c:pt>
                <c:pt idx="4">
                  <c:v>2025E</c:v>
                </c:pt>
              </c:strCache>
            </c:strRef>
          </c:cat>
          <c:val>
            <c:numRef>
              <c:f>Foglio1!$C$2:$C$6</c:f>
              <c:numCache>
                <c:formatCode>0</c:formatCode>
                <c:ptCount val="5"/>
                <c:pt idx="0">
                  <c:v>26.9</c:v>
                </c:pt>
                <c:pt idx="1">
                  <c:v>41.6</c:v>
                </c:pt>
                <c:pt idx="2">
                  <c:v>77</c:v>
                </c:pt>
                <c:pt idx="3">
                  <c:v>111</c:v>
                </c:pt>
                <c:pt idx="4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A9-4595-BB76-BC75527C35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6748032"/>
        <c:axId val="225285760"/>
      </c:barChart>
      <c:catAx>
        <c:axId val="136748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8100" cmpd="sng">
            <a:solidFill>
              <a:schemeClr val="accent4"/>
            </a:solidFill>
          </a:ln>
        </c:spPr>
        <c:txPr>
          <a:bodyPr/>
          <a:lstStyle/>
          <a:p>
            <a:pPr>
              <a:defRPr sz="1400" b="1">
                <a:solidFill>
                  <a:schemeClr val="accent4"/>
                </a:solidFill>
                <a:latin typeface="Montserrat" panose="00000500000000000000" pitchFamily="2" charset="0"/>
              </a:defRPr>
            </a:pPr>
            <a:endParaRPr lang="it-IT"/>
          </a:p>
        </c:txPr>
        <c:crossAx val="225285760"/>
        <c:crosses val="autoZero"/>
        <c:auto val="1"/>
        <c:lblAlgn val="ctr"/>
        <c:lblOffset val="100"/>
        <c:noMultiLvlLbl val="0"/>
      </c:catAx>
      <c:valAx>
        <c:axId val="22528576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200" b="0">
                <a:solidFill>
                  <a:srgbClr val="002060"/>
                </a:solidFill>
                <a:latin typeface="Montserrat" panose="00000500000000000000" pitchFamily="2" charset="0"/>
              </a:defRPr>
            </a:pPr>
            <a:endParaRPr lang="it-IT"/>
          </a:p>
        </c:txPr>
        <c:crossAx val="136748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PT Sans"/>
          <a:cs typeface="PT Sans"/>
        </a:defRPr>
      </a:pPr>
      <a:endParaRPr lang="it-IT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5"/>
            <a:ext cx="3015897" cy="501419"/>
          </a:xfrm>
          <a:prstGeom prst="rect">
            <a:avLst/>
          </a:prstGeom>
          <a:noFill/>
          <a:ln>
            <a:noFill/>
          </a:ln>
        </p:spPr>
        <p:txBody>
          <a:bodyPr vert="horz" wrap="square" lIns="98762" tIns="49380" rIns="98762" bIns="49380" numCol="1" anchor="t" anchorCtr="0" compatLnSpc="1">
            <a:prstTxWarp prst="textNoShape">
              <a:avLst/>
            </a:prstTxWarp>
          </a:bodyPr>
          <a:lstStyle>
            <a:lvl1pPr defTabSz="982338" eaLnBrk="1" hangingPunct="1">
              <a:defRPr sz="1500" b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2116" y="5"/>
            <a:ext cx="3015897" cy="501419"/>
          </a:xfrm>
          <a:prstGeom prst="rect">
            <a:avLst/>
          </a:prstGeom>
          <a:noFill/>
          <a:ln>
            <a:noFill/>
          </a:ln>
        </p:spPr>
        <p:txBody>
          <a:bodyPr vert="horz" wrap="square" lIns="98762" tIns="49380" rIns="98762" bIns="49380" numCol="1" anchor="t" anchorCtr="0" compatLnSpc="1">
            <a:prstTxWarp prst="textNoShape">
              <a:avLst/>
            </a:prstTxWarp>
          </a:bodyPr>
          <a:lstStyle>
            <a:lvl1pPr algn="r" defTabSz="982338" eaLnBrk="1" hangingPunct="1">
              <a:defRPr sz="1500" b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517301"/>
            <a:ext cx="3015897" cy="501418"/>
          </a:xfrm>
          <a:prstGeom prst="rect">
            <a:avLst/>
          </a:prstGeom>
          <a:noFill/>
          <a:ln>
            <a:noFill/>
          </a:ln>
        </p:spPr>
        <p:txBody>
          <a:bodyPr vert="horz" wrap="square" lIns="98762" tIns="49380" rIns="98762" bIns="49380" numCol="1" anchor="b" anchorCtr="0" compatLnSpc="1">
            <a:prstTxWarp prst="textNoShape">
              <a:avLst/>
            </a:prstTxWarp>
          </a:bodyPr>
          <a:lstStyle>
            <a:lvl1pPr defTabSz="982338" eaLnBrk="1" hangingPunct="1">
              <a:defRPr sz="1500" b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2116" y="9517301"/>
            <a:ext cx="3015897" cy="501418"/>
          </a:xfrm>
          <a:prstGeom prst="rect">
            <a:avLst/>
          </a:prstGeom>
          <a:noFill/>
          <a:ln>
            <a:noFill/>
          </a:ln>
        </p:spPr>
        <p:txBody>
          <a:bodyPr vert="horz" wrap="square" lIns="98762" tIns="49380" rIns="98762" bIns="49380" numCol="1" anchor="b" anchorCtr="0" compatLnSpc="1">
            <a:prstTxWarp prst="textNoShape">
              <a:avLst/>
            </a:prstTxWarp>
          </a:bodyPr>
          <a:lstStyle>
            <a:lvl1pPr algn="r" defTabSz="980726" eaLnBrk="1" hangingPunct="1">
              <a:defRPr sz="1500" b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0F9D4B28-558F-DE4C-A8E6-53E6ED6A29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5423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5"/>
            <a:ext cx="3015897" cy="501419"/>
          </a:xfrm>
          <a:prstGeom prst="rect">
            <a:avLst/>
          </a:prstGeom>
          <a:noFill/>
          <a:ln>
            <a:noFill/>
          </a:ln>
        </p:spPr>
        <p:txBody>
          <a:bodyPr vert="horz" wrap="square" lIns="98762" tIns="49380" rIns="98762" bIns="49380" numCol="1" anchor="t" anchorCtr="0" compatLnSpc="1">
            <a:prstTxWarp prst="textNoShape">
              <a:avLst/>
            </a:prstTxWarp>
          </a:bodyPr>
          <a:lstStyle>
            <a:lvl1pPr defTabSz="982338" eaLnBrk="1" hangingPunct="1">
              <a:defRPr sz="1500" b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2116" y="5"/>
            <a:ext cx="3015897" cy="501419"/>
          </a:xfrm>
          <a:prstGeom prst="rect">
            <a:avLst/>
          </a:prstGeom>
          <a:noFill/>
          <a:ln>
            <a:noFill/>
          </a:ln>
        </p:spPr>
        <p:txBody>
          <a:bodyPr vert="horz" wrap="square" lIns="98762" tIns="49380" rIns="98762" bIns="49380" numCol="1" anchor="t" anchorCtr="0" compatLnSpc="1">
            <a:prstTxWarp prst="textNoShape">
              <a:avLst/>
            </a:prstTxWarp>
          </a:bodyPr>
          <a:lstStyle>
            <a:lvl1pPr algn="r" defTabSz="982338" eaLnBrk="1" hangingPunct="1">
              <a:defRPr sz="1500" b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3" y="754063"/>
            <a:ext cx="6680200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845" y="4762658"/>
            <a:ext cx="5102326" cy="4501533"/>
          </a:xfrm>
          <a:prstGeom prst="rect">
            <a:avLst/>
          </a:prstGeom>
          <a:noFill/>
          <a:ln>
            <a:noFill/>
          </a:ln>
        </p:spPr>
        <p:txBody>
          <a:bodyPr vert="horz" wrap="square" lIns="98762" tIns="49380" rIns="98762" bIns="49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517301"/>
            <a:ext cx="3015897" cy="501418"/>
          </a:xfrm>
          <a:prstGeom prst="rect">
            <a:avLst/>
          </a:prstGeom>
          <a:noFill/>
          <a:ln>
            <a:noFill/>
          </a:ln>
        </p:spPr>
        <p:txBody>
          <a:bodyPr vert="horz" wrap="square" lIns="98762" tIns="49380" rIns="98762" bIns="49380" numCol="1" anchor="b" anchorCtr="0" compatLnSpc="1">
            <a:prstTxWarp prst="textNoShape">
              <a:avLst/>
            </a:prstTxWarp>
          </a:bodyPr>
          <a:lstStyle>
            <a:lvl1pPr defTabSz="982338" eaLnBrk="1" hangingPunct="1">
              <a:defRPr sz="1500" b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2116" y="9517301"/>
            <a:ext cx="3015897" cy="501418"/>
          </a:xfrm>
          <a:prstGeom prst="rect">
            <a:avLst/>
          </a:prstGeom>
          <a:noFill/>
          <a:ln>
            <a:noFill/>
          </a:ln>
        </p:spPr>
        <p:txBody>
          <a:bodyPr vert="horz" wrap="square" lIns="98762" tIns="49380" rIns="98762" bIns="49380" numCol="1" anchor="b" anchorCtr="0" compatLnSpc="1">
            <a:prstTxWarp prst="textNoShape">
              <a:avLst/>
            </a:prstTxWarp>
          </a:bodyPr>
          <a:lstStyle>
            <a:lvl1pPr algn="r" defTabSz="980726" eaLnBrk="1" hangingPunct="1">
              <a:defRPr sz="1500" b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93340D23-F149-A941-8EB2-9D2CDA6022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2826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6F1C5-6759-E0CF-3325-518CFE798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8F5F831-DE47-811C-EB4D-34ED2B99D0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E371816-1371-DDD7-D5CA-BF23E67C8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l">
              <a:spcBef>
                <a:spcPts val="0"/>
              </a:spcBef>
              <a:buClr>
                <a:schemeClr val="lt1"/>
              </a:buClr>
              <a:buSzPct val="100000"/>
            </a:pPr>
            <a:endParaRPr lang="it-IT" sz="2000" b="0" dirty="0">
              <a:solidFill>
                <a:srgbClr val="002060"/>
              </a:solidFill>
              <a:latin typeface="Montserrat" panose="00000500000000000000" pitchFamily="2" charset="0"/>
              <a:ea typeface="Roboto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A10D511-5AFD-E1DB-0847-5372F48B7C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807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340D23-F149-A941-8EB2-9D2CDA60221A}" type="slidenum">
              <a:rPr kumimoji="0" lang="it-IT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807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496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6F1C5-6759-E0CF-3325-518CFE798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8F5F831-DE47-811C-EB4D-34ED2B99D0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E371816-1371-DDD7-D5CA-BF23E67C8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l">
              <a:spcBef>
                <a:spcPts val="0"/>
              </a:spcBef>
              <a:buClr>
                <a:schemeClr val="lt1"/>
              </a:buClr>
              <a:buSzPct val="100000"/>
            </a:pPr>
            <a:endParaRPr lang="it-IT" sz="2000" b="0" dirty="0">
              <a:solidFill>
                <a:srgbClr val="002060"/>
              </a:solidFill>
              <a:latin typeface="Montserrat" panose="00000500000000000000" pitchFamily="2" charset="0"/>
              <a:ea typeface="Roboto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A10D511-5AFD-E1DB-0847-5372F48B7C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807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340D23-F149-A941-8EB2-9D2CDA60221A}" type="slidenum">
              <a:rPr kumimoji="0" lang="it-IT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807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49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360 B co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451B2D03-D4BE-434B-B92C-FED23EF11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690" y="621061"/>
            <a:ext cx="2705114" cy="614287"/>
          </a:xfrm>
          <a:prstGeom prst="rect">
            <a:avLst/>
          </a:prstGeom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31CF7A7-F330-471C-A510-A756B31E0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15" y="5846681"/>
            <a:ext cx="12135821" cy="101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9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- una casell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7">
            <a:extLst>
              <a:ext uri="{FF2B5EF4-FFF2-40B4-BE49-F238E27FC236}">
                <a16:creationId xmlns:a16="http://schemas.microsoft.com/office/drawing/2014/main" id="{061F9BEC-FD6F-4CD7-BE79-AC3C3753B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26" y="154562"/>
            <a:ext cx="11152557" cy="834450"/>
          </a:xfrm>
          <a:prstGeom prst="rect">
            <a:avLst/>
          </a:prstGeom>
        </p:spPr>
        <p:txBody>
          <a:bodyPr anchor="ctr"/>
          <a:lstStyle>
            <a:lvl1pPr>
              <a:defRPr lang="it-IT" sz="2000" b="1" kern="1200" baseline="0" dirty="0">
                <a:solidFill>
                  <a:srgbClr val="0042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Fare clic per inserire il titolo della slide</a:t>
            </a: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40AA5699-46A4-48AB-BFA3-DA7E140E9B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0224" y="1487488"/>
            <a:ext cx="11152557" cy="43815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600" baseline="0">
                <a:solidFill>
                  <a:srgbClr val="004259"/>
                </a:solidFill>
                <a:latin typeface="+mn-lt"/>
              </a:defRPr>
            </a:lvl1pPr>
            <a:lvl2pPr>
              <a:defRPr sz="1600" baseline="0">
                <a:solidFill>
                  <a:srgbClr val="004259"/>
                </a:solidFill>
                <a:latin typeface="+mn-lt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600" baseline="0">
                <a:solidFill>
                  <a:srgbClr val="004259"/>
                </a:solidFill>
                <a:latin typeface="+mn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5" name="Segnaposto numero diapositiva 13">
            <a:extLst>
              <a:ext uri="{FF2B5EF4-FFF2-40B4-BE49-F238E27FC236}">
                <a16:creationId xmlns:a16="http://schemas.microsoft.com/office/drawing/2014/main" id="{8A72A1B0-EF1D-4B8D-89C3-0250C1F3F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4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1">
                <a:solidFill>
                  <a:srgbClr val="004259"/>
                </a:solidFill>
              </a:defRPr>
            </a:lvl1pPr>
          </a:lstStyle>
          <a:p>
            <a:fld id="{0AF9B1AD-2F90-4C70-A5BB-53C69A0A1C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41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+ sottotitolo - una casell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7">
            <a:extLst>
              <a:ext uri="{FF2B5EF4-FFF2-40B4-BE49-F238E27FC236}">
                <a16:creationId xmlns:a16="http://schemas.microsoft.com/office/drawing/2014/main" id="{9B521FA6-15D2-4F96-82CC-2B504A3F4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27" y="154562"/>
            <a:ext cx="11152558" cy="383968"/>
          </a:xfrm>
          <a:prstGeom prst="rect">
            <a:avLst/>
          </a:prstGeom>
        </p:spPr>
        <p:txBody>
          <a:bodyPr anchor="ctr"/>
          <a:lstStyle>
            <a:lvl1pPr>
              <a:defRPr lang="it-IT" sz="2000" b="1" kern="1200" baseline="0" dirty="0">
                <a:solidFill>
                  <a:srgbClr val="0042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Fare clic per inserire il titolo della slide</a:t>
            </a:r>
          </a:p>
        </p:txBody>
      </p:sp>
      <p:sp>
        <p:nvSpPr>
          <p:cNvPr id="5" name="Segnaposto testo 10">
            <a:extLst>
              <a:ext uri="{FF2B5EF4-FFF2-40B4-BE49-F238E27FC236}">
                <a16:creationId xmlns:a16="http://schemas.microsoft.com/office/drawing/2014/main" id="{B24E41CD-FB89-4A88-B209-194567EDB3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9927" y="572676"/>
            <a:ext cx="11152557" cy="383099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lang="it-IT" sz="1600" b="0" baseline="0" dirty="0">
                <a:solidFill>
                  <a:srgbClr val="00425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it-IT" dirty="0"/>
              <a:t>Fare clic per inserire il sottotitolo</a:t>
            </a:r>
          </a:p>
        </p:txBody>
      </p:sp>
      <p:sp>
        <p:nvSpPr>
          <p:cNvPr id="6" name="Segnaposto numero diapositiva 13">
            <a:extLst>
              <a:ext uri="{FF2B5EF4-FFF2-40B4-BE49-F238E27FC236}">
                <a16:creationId xmlns:a16="http://schemas.microsoft.com/office/drawing/2014/main" id="{37EE5E71-6EB8-473C-B5AB-B9BA28DDA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4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1">
                <a:solidFill>
                  <a:srgbClr val="004259"/>
                </a:solidFill>
              </a:defRPr>
            </a:lvl1pPr>
          </a:lstStyle>
          <a:p>
            <a:fld id="{0AF9B1AD-2F90-4C70-A5BB-53C69A0A1C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321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- una casell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7">
            <a:extLst>
              <a:ext uri="{FF2B5EF4-FFF2-40B4-BE49-F238E27FC236}">
                <a16:creationId xmlns:a16="http://schemas.microsoft.com/office/drawing/2014/main" id="{393F8636-01ED-4ED1-92AC-4C5258B63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26" y="154562"/>
            <a:ext cx="11152557" cy="834450"/>
          </a:xfrm>
          <a:prstGeom prst="rect">
            <a:avLst/>
          </a:prstGeom>
        </p:spPr>
        <p:txBody>
          <a:bodyPr anchor="ctr"/>
          <a:lstStyle>
            <a:lvl1pPr>
              <a:defRPr lang="it-IT" sz="2000" b="1" kern="1200" baseline="0" dirty="0">
                <a:solidFill>
                  <a:srgbClr val="0042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Fare clic per inserire il titolo della slide</a:t>
            </a:r>
          </a:p>
        </p:txBody>
      </p:sp>
      <p:sp>
        <p:nvSpPr>
          <p:cNvPr id="4" name="Segnaposto numero diapositiva 13">
            <a:extLst>
              <a:ext uri="{FF2B5EF4-FFF2-40B4-BE49-F238E27FC236}">
                <a16:creationId xmlns:a16="http://schemas.microsoft.com/office/drawing/2014/main" id="{847640FD-290D-4FEB-917D-08E237AF8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4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1">
                <a:solidFill>
                  <a:srgbClr val="004259"/>
                </a:solidFill>
              </a:defRPr>
            </a:lvl1pPr>
          </a:lstStyle>
          <a:p>
            <a:fld id="{0AF9B1AD-2F90-4C70-A5BB-53C69A0A1C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157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sottotitolo - due caselle testo ugu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A92ED1-A170-4FC2-9B7D-7FDC43DBE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927" y="1487489"/>
            <a:ext cx="5349665" cy="4381500"/>
          </a:xfrm>
          <a:prstGeom prst="rect">
            <a:avLst/>
          </a:prstGeom>
        </p:spPr>
        <p:txBody>
          <a:bodyPr/>
          <a:lstStyle>
            <a:lvl1pPr marL="231775" indent="-231775">
              <a:buFont typeface="Wingdings" pitchFamily="2" charset="2"/>
              <a:buChar char="§"/>
              <a:tabLst/>
              <a:defRPr sz="1600" b="0" i="0" baseline="0">
                <a:solidFill>
                  <a:srgbClr val="004259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75B045BD-8EB0-4B71-886E-00C8ABE9096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311983" y="1487488"/>
            <a:ext cx="5349665" cy="4378027"/>
          </a:xfrm>
          <a:prstGeom prst="rect">
            <a:avLst/>
          </a:prstGeom>
        </p:spPr>
        <p:txBody>
          <a:bodyPr/>
          <a:lstStyle>
            <a:lvl1pPr marL="231775" indent="-231775">
              <a:buFont typeface="Wingdings" pitchFamily="2" charset="2"/>
              <a:buChar char="§"/>
              <a:tabLst/>
              <a:defRPr sz="1600" b="0" i="0" baseline="0">
                <a:solidFill>
                  <a:srgbClr val="004259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9" name="Titolo 7">
            <a:extLst>
              <a:ext uri="{FF2B5EF4-FFF2-40B4-BE49-F238E27FC236}">
                <a16:creationId xmlns:a16="http://schemas.microsoft.com/office/drawing/2014/main" id="{DF58331D-5C2C-4CC6-80D5-8884FB6B9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27" y="154562"/>
            <a:ext cx="11152558" cy="383968"/>
          </a:xfrm>
          <a:prstGeom prst="rect">
            <a:avLst/>
          </a:prstGeom>
        </p:spPr>
        <p:txBody>
          <a:bodyPr anchor="ctr"/>
          <a:lstStyle>
            <a:lvl1pPr>
              <a:defRPr lang="it-IT" sz="2000" b="1" kern="1200" baseline="0" dirty="0">
                <a:solidFill>
                  <a:srgbClr val="0042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Fare clic per inserire il titolo della slide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1B251010-6E0F-4F4F-8753-2D6011A08D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9927" y="572676"/>
            <a:ext cx="11152557" cy="383099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lang="it-IT" sz="1600" b="0" baseline="0" dirty="0">
                <a:solidFill>
                  <a:srgbClr val="00425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it-IT" dirty="0"/>
              <a:t>Fare clic per inserire il sottotitolo</a:t>
            </a:r>
          </a:p>
        </p:txBody>
      </p:sp>
      <p:sp>
        <p:nvSpPr>
          <p:cNvPr id="7" name="Segnaposto numero diapositiva 13">
            <a:extLst>
              <a:ext uri="{FF2B5EF4-FFF2-40B4-BE49-F238E27FC236}">
                <a16:creationId xmlns:a16="http://schemas.microsoft.com/office/drawing/2014/main" id="{A32E9812-9D27-4703-8505-97E06BDFB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4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1">
                <a:solidFill>
                  <a:srgbClr val="004259"/>
                </a:solidFill>
              </a:defRPr>
            </a:lvl1pPr>
          </a:lstStyle>
          <a:p>
            <a:fld id="{0AF9B1AD-2F90-4C70-A5BB-53C69A0A1C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092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- due caselle testo ugu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A92ED1-A170-4FC2-9B7D-7FDC43DBE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927" y="1487489"/>
            <a:ext cx="5349665" cy="4381500"/>
          </a:xfrm>
          <a:prstGeom prst="rect">
            <a:avLst/>
          </a:prstGeom>
        </p:spPr>
        <p:txBody>
          <a:bodyPr/>
          <a:lstStyle>
            <a:lvl1pPr marL="231775" indent="-231775">
              <a:buFont typeface="Wingdings" panose="05000000000000000000" pitchFamily="2" charset="2"/>
              <a:buChar char="§"/>
              <a:tabLst/>
              <a:defRPr sz="1600" b="0" i="0" baseline="0">
                <a:solidFill>
                  <a:srgbClr val="004259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75B045BD-8EB0-4B71-886E-00C8ABE9096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311983" y="1487488"/>
            <a:ext cx="5349665" cy="4378027"/>
          </a:xfrm>
          <a:prstGeom prst="rect">
            <a:avLst/>
          </a:prstGeom>
        </p:spPr>
        <p:txBody>
          <a:bodyPr/>
          <a:lstStyle>
            <a:lvl1pPr marL="231775" indent="-231775">
              <a:buFont typeface="Wingdings" panose="05000000000000000000" pitchFamily="2" charset="2"/>
              <a:buChar char="§"/>
              <a:tabLst/>
              <a:defRPr sz="1600" b="0" i="0" baseline="0">
                <a:solidFill>
                  <a:srgbClr val="004259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5" name="Titolo 7">
            <a:extLst>
              <a:ext uri="{FF2B5EF4-FFF2-40B4-BE49-F238E27FC236}">
                <a16:creationId xmlns:a16="http://schemas.microsoft.com/office/drawing/2014/main" id="{7FB72FFD-38CE-489A-884A-CC55FBC243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26" y="154562"/>
            <a:ext cx="11152557" cy="834450"/>
          </a:xfrm>
          <a:prstGeom prst="rect">
            <a:avLst/>
          </a:prstGeom>
        </p:spPr>
        <p:txBody>
          <a:bodyPr anchor="ctr"/>
          <a:lstStyle>
            <a:lvl1pPr>
              <a:defRPr lang="it-IT" sz="2000" b="1" kern="1200" baseline="0" dirty="0">
                <a:solidFill>
                  <a:srgbClr val="0042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Fare clic per inserire il titolo della slide</a:t>
            </a:r>
          </a:p>
        </p:txBody>
      </p:sp>
      <p:sp>
        <p:nvSpPr>
          <p:cNvPr id="7" name="Segnaposto numero diapositiva 13">
            <a:extLst>
              <a:ext uri="{FF2B5EF4-FFF2-40B4-BE49-F238E27FC236}">
                <a16:creationId xmlns:a16="http://schemas.microsoft.com/office/drawing/2014/main" id="{36675D11-0B30-4405-9F4D-E144D70F0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4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1">
                <a:solidFill>
                  <a:srgbClr val="004259"/>
                </a:solidFill>
              </a:defRPr>
            </a:lvl1pPr>
          </a:lstStyle>
          <a:p>
            <a:fld id="{0AF9B1AD-2F90-4C70-A5BB-53C69A0A1C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208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sottotitolo - due caselle testo asimmetr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A92ED1-A170-4FC2-9B7D-7FDC43DBE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928" y="1487489"/>
            <a:ext cx="3400628" cy="4381500"/>
          </a:xfrm>
          <a:prstGeom prst="rect">
            <a:avLst/>
          </a:prstGeom>
        </p:spPr>
        <p:txBody>
          <a:bodyPr/>
          <a:lstStyle>
            <a:lvl1pPr marL="231775" indent="-231775">
              <a:buFont typeface="Wingdings" pitchFamily="2" charset="2"/>
              <a:buChar char="§"/>
              <a:tabLst/>
              <a:defRPr sz="1600" b="0" i="0" baseline="0">
                <a:solidFill>
                  <a:srgbClr val="004259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75B045BD-8EB0-4B71-886E-00C8ABE9096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299045" y="1487488"/>
            <a:ext cx="7362603" cy="4378027"/>
          </a:xfrm>
          <a:prstGeom prst="rect">
            <a:avLst/>
          </a:prstGeom>
        </p:spPr>
        <p:txBody>
          <a:bodyPr/>
          <a:lstStyle>
            <a:lvl1pPr marL="231775" indent="-231775">
              <a:buFont typeface="Wingdings" pitchFamily="2" charset="2"/>
              <a:buChar char="§"/>
              <a:tabLst/>
              <a:defRPr sz="1600" b="0" i="0" baseline="0">
                <a:solidFill>
                  <a:srgbClr val="004259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9" name="Titolo 7">
            <a:extLst>
              <a:ext uri="{FF2B5EF4-FFF2-40B4-BE49-F238E27FC236}">
                <a16:creationId xmlns:a16="http://schemas.microsoft.com/office/drawing/2014/main" id="{AA13AC3C-44A0-407E-ADCA-F16835A6E7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27" y="154562"/>
            <a:ext cx="11152558" cy="383968"/>
          </a:xfrm>
          <a:prstGeom prst="rect">
            <a:avLst/>
          </a:prstGeom>
        </p:spPr>
        <p:txBody>
          <a:bodyPr anchor="ctr"/>
          <a:lstStyle>
            <a:lvl1pPr>
              <a:defRPr lang="it-IT" sz="2000" b="1" kern="1200" baseline="0" dirty="0">
                <a:solidFill>
                  <a:srgbClr val="0042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Fare clic per inserire il titolo della slide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5F78A524-D231-481C-BE74-368B806BBD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9927" y="572676"/>
            <a:ext cx="11152557" cy="383099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lang="it-IT" sz="1600" b="0" baseline="0" dirty="0">
                <a:solidFill>
                  <a:srgbClr val="00425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it-IT" dirty="0"/>
              <a:t>Fare clic per inserire il sottotitolo</a:t>
            </a:r>
          </a:p>
        </p:txBody>
      </p:sp>
      <p:sp>
        <p:nvSpPr>
          <p:cNvPr id="7" name="Segnaposto numero diapositiva 13">
            <a:extLst>
              <a:ext uri="{FF2B5EF4-FFF2-40B4-BE49-F238E27FC236}">
                <a16:creationId xmlns:a16="http://schemas.microsoft.com/office/drawing/2014/main" id="{EC888A49-0EE5-4A53-A749-0E86023E3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4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1">
                <a:solidFill>
                  <a:srgbClr val="004259"/>
                </a:solidFill>
              </a:defRPr>
            </a:lvl1pPr>
          </a:lstStyle>
          <a:p>
            <a:fld id="{0AF9B1AD-2F90-4C70-A5BB-53C69A0A1C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940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- due caselle testo asimmetr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C9102F03-72C3-4F17-B454-679B9D109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928" y="1487489"/>
            <a:ext cx="3400628" cy="4381500"/>
          </a:xfrm>
          <a:prstGeom prst="rect">
            <a:avLst/>
          </a:prstGeom>
        </p:spPr>
        <p:txBody>
          <a:bodyPr/>
          <a:lstStyle>
            <a:lvl1pPr marL="231775" indent="-231775">
              <a:buFont typeface="Wingdings" pitchFamily="2" charset="2"/>
              <a:buChar char="§"/>
              <a:tabLst/>
              <a:defRPr sz="1600" b="0" i="0" baseline="0">
                <a:solidFill>
                  <a:srgbClr val="004259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543029C3-2C81-4D1D-93C8-4FB6E679553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299045" y="1487488"/>
            <a:ext cx="7362603" cy="4378027"/>
          </a:xfrm>
          <a:prstGeom prst="rect">
            <a:avLst/>
          </a:prstGeom>
        </p:spPr>
        <p:txBody>
          <a:bodyPr/>
          <a:lstStyle>
            <a:lvl1pPr marL="231775" indent="-231775">
              <a:buFont typeface="Wingdings" pitchFamily="2" charset="2"/>
              <a:buChar char="§"/>
              <a:tabLst/>
              <a:defRPr sz="1600" b="0" i="0" baseline="0">
                <a:solidFill>
                  <a:srgbClr val="004259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6" name="Titolo 7">
            <a:extLst>
              <a:ext uri="{FF2B5EF4-FFF2-40B4-BE49-F238E27FC236}">
                <a16:creationId xmlns:a16="http://schemas.microsoft.com/office/drawing/2014/main" id="{CAE2ED09-B430-442F-86CA-09482D165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26" y="154562"/>
            <a:ext cx="11152557" cy="834450"/>
          </a:xfrm>
          <a:prstGeom prst="rect">
            <a:avLst/>
          </a:prstGeom>
        </p:spPr>
        <p:txBody>
          <a:bodyPr anchor="ctr"/>
          <a:lstStyle>
            <a:lvl1pPr>
              <a:defRPr lang="it-IT" sz="2000" b="1" kern="1200" baseline="0" dirty="0">
                <a:solidFill>
                  <a:srgbClr val="0042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Fare clic per inserire il titolo della slide</a:t>
            </a:r>
          </a:p>
        </p:txBody>
      </p:sp>
      <p:sp>
        <p:nvSpPr>
          <p:cNvPr id="8" name="Segnaposto numero diapositiva 13">
            <a:extLst>
              <a:ext uri="{FF2B5EF4-FFF2-40B4-BE49-F238E27FC236}">
                <a16:creationId xmlns:a16="http://schemas.microsoft.com/office/drawing/2014/main" id="{6B7FADB1-D7CC-4178-A72D-E14BDE2D5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4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1">
                <a:solidFill>
                  <a:srgbClr val="004259"/>
                </a:solidFill>
              </a:defRPr>
            </a:lvl1pPr>
          </a:lstStyle>
          <a:p>
            <a:fld id="{0AF9B1AD-2F90-4C70-A5BB-53C69A0A1C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646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sottotitolo - due caselle testo asimmetrich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A92ED1-A170-4FC2-9B7D-7FDC43DBE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927" y="1487488"/>
            <a:ext cx="7358479" cy="4381501"/>
          </a:xfrm>
          <a:prstGeom prst="rect">
            <a:avLst/>
          </a:prstGeom>
        </p:spPr>
        <p:txBody>
          <a:bodyPr/>
          <a:lstStyle>
            <a:lvl1pPr marL="231775" indent="-231775">
              <a:buFont typeface="Wingdings" pitchFamily="2" charset="2"/>
              <a:buChar char="§"/>
              <a:tabLst/>
              <a:defRPr sz="1600" b="0" i="0" baseline="0">
                <a:solidFill>
                  <a:srgbClr val="004259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75B045BD-8EB0-4B71-886E-00C8ABE9096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270543" y="1487488"/>
            <a:ext cx="3391105" cy="4378027"/>
          </a:xfrm>
          <a:prstGeom prst="rect">
            <a:avLst/>
          </a:prstGeom>
        </p:spPr>
        <p:txBody>
          <a:bodyPr/>
          <a:lstStyle>
            <a:lvl1pPr marL="231775" indent="-231775">
              <a:buFont typeface="Wingdings" pitchFamily="2" charset="2"/>
              <a:buChar char="§"/>
              <a:tabLst/>
              <a:defRPr sz="1600" b="0" i="0" baseline="0">
                <a:solidFill>
                  <a:srgbClr val="004259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9" name="Titolo 7">
            <a:extLst>
              <a:ext uri="{FF2B5EF4-FFF2-40B4-BE49-F238E27FC236}">
                <a16:creationId xmlns:a16="http://schemas.microsoft.com/office/drawing/2014/main" id="{9154E99D-ACBD-4C43-88C1-7AEB7A93E1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27" y="154562"/>
            <a:ext cx="11152558" cy="383968"/>
          </a:xfrm>
          <a:prstGeom prst="rect">
            <a:avLst/>
          </a:prstGeom>
        </p:spPr>
        <p:txBody>
          <a:bodyPr anchor="ctr"/>
          <a:lstStyle>
            <a:lvl1pPr>
              <a:defRPr lang="it-IT" sz="2000" b="1" kern="1200" baseline="0" dirty="0">
                <a:solidFill>
                  <a:srgbClr val="0042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Fare clic per inserire il titolo della slide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FE708BEE-2CD4-46C5-86F9-2B425A088F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9927" y="572676"/>
            <a:ext cx="11152557" cy="383099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lang="it-IT" sz="1600" b="0" baseline="0" dirty="0">
                <a:solidFill>
                  <a:srgbClr val="00425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it-IT" dirty="0"/>
              <a:t>Fare clic per inserire il sottotitolo</a:t>
            </a:r>
          </a:p>
        </p:txBody>
      </p:sp>
      <p:sp>
        <p:nvSpPr>
          <p:cNvPr id="7" name="Segnaposto numero diapositiva 13">
            <a:extLst>
              <a:ext uri="{FF2B5EF4-FFF2-40B4-BE49-F238E27FC236}">
                <a16:creationId xmlns:a16="http://schemas.microsoft.com/office/drawing/2014/main" id="{6220F879-CBFF-4738-85B5-9B7511B12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4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1">
                <a:solidFill>
                  <a:srgbClr val="004259"/>
                </a:solidFill>
              </a:defRPr>
            </a:lvl1pPr>
          </a:lstStyle>
          <a:p>
            <a:fld id="{0AF9B1AD-2F90-4C70-A5BB-53C69A0A1C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771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- due caselle testo asimmetrich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3CB8E191-A7DF-4F5A-9750-2D376BF70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927" y="1487488"/>
            <a:ext cx="7358479" cy="4381501"/>
          </a:xfrm>
          <a:prstGeom prst="rect">
            <a:avLst/>
          </a:prstGeom>
        </p:spPr>
        <p:txBody>
          <a:bodyPr/>
          <a:lstStyle>
            <a:lvl1pPr marL="231775" indent="-231775">
              <a:buFont typeface="Wingdings" pitchFamily="2" charset="2"/>
              <a:buChar char="§"/>
              <a:tabLst/>
              <a:defRPr sz="1600" b="0" i="0" baseline="0">
                <a:solidFill>
                  <a:srgbClr val="004259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B82EBE1F-8EC0-46C1-8F1D-680575E5C5E8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270543" y="1487488"/>
            <a:ext cx="3391105" cy="4378027"/>
          </a:xfrm>
          <a:prstGeom prst="rect">
            <a:avLst/>
          </a:prstGeom>
        </p:spPr>
        <p:txBody>
          <a:bodyPr/>
          <a:lstStyle>
            <a:lvl1pPr marL="231775" indent="-231775">
              <a:buFont typeface="Wingdings" pitchFamily="2" charset="2"/>
              <a:buChar char="§"/>
              <a:tabLst/>
              <a:defRPr sz="1600" b="0" i="0" baseline="0">
                <a:solidFill>
                  <a:srgbClr val="004259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6" name="Titolo 7">
            <a:extLst>
              <a:ext uri="{FF2B5EF4-FFF2-40B4-BE49-F238E27FC236}">
                <a16:creationId xmlns:a16="http://schemas.microsoft.com/office/drawing/2014/main" id="{44E29ABE-2AE3-46B5-80BF-5374CC09E8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26" y="154562"/>
            <a:ext cx="11152557" cy="834450"/>
          </a:xfrm>
          <a:prstGeom prst="rect">
            <a:avLst/>
          </a:prstGeom>
        </p:spPr>
        <p:txBody>
          <a:bodyPr anchor="ctr"/>
          <a:lstStyle>
            <a:lvl1pPr>
              <a:defRPr lang="it-IT" sz="2000" b="1" kern="1200" baseline="0" dirty="0">
                <a:solidFill>
                  <a:srgbClr val="0042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Fare clic per inserire il titolo della slide</a:t>
            </a:r>
          </a:p>
        </p:txBody>
      </p:sp>
      <p:sp>
        <p:nvSpPr>
          <p:cNvPr id="8" name="Segnaposto numero diapositiva 13">
            <a:extLst>
              <a:ext uri="{FF2B5EF4-FFF2-40B4-BE49-F238E27FC236}">
                <a16:creationId xmlns:a16="http://schemas.microsoft.com/office/drawing/2014/main" id="{D80F58D4-C175-4C13-B887-A4A1581BB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4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1">
                <a:solidFill>
                  <a:srgbClr val="004259"/>
                </a:solidFill>
              </a:defRPr>
            </a:lvl1pPr>
          </a:lstStyle>
          <a:p>
            <a:fld id="{0AF9B1AD-2F90-4C70-A5BB-53C69A0A1C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0217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A81D60-A0FB-1F17-1F0F-2B0CF2EDB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33AFCEA-19D8-D516-6020-9244B3131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A9EC68-C4BC-2CA7-E9F4-E592A6D1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C9290-9B48-4660-83BD-6175CDD79C93}" type="datetimeFigureOut">
              <a:rPr lang="it-IT" smtClean="0"/>
              <a:t>24/06/2026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4C4C68-4B21-F9B6-2929-8C5BABFD4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D8BDBB-65C5-A6CD-5E85-597EB5D1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107A02-B19C-4663-87B0-E9E94A59D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99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D360 B co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8DA9B2A-781C-CD3A-3B3E-B105A7539B7A}"/>
              </a:ext>
            </a:extLst>
          </p:cNvPr>
          <p:cNvSpPr/>
          <p:nvPr userDrawn="1"/>
        </p:nvSpPr>
        <p:spPr>
          <a:xfrm>
            <a:off x="2156" y="-521"/>
            <a:ext cx="12192000" cy="6858000"/>
          </a:xfrm>
          <a:prstGeom prst="rect">
            <a:avLst/>
          </a:prstGeom>
          <a:solidFill>
            <a:srgbClr val="006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F8747F-4393-F6A2-B20A-1B9354A08996}"/>
              </a:ext>
            </a:extLst>
          </p:cNvPr>
          <p:cNvSpPr txBox="1"/>
          <p:nvPr userDrawn="1"/>
        </p:nvSpPr>
        <p:spPr>
          <a:xfrm>
            <a:off x="6661372" y="1"/>
            <a:ext cx="5562601" cy="6890658"/>
          </a:xfrm>
          <a:custGeom>
            <a:avLst/>
            <a:gdLst>
              <a:gd name="connsiteX0" fmla="*/ 0 w 1469572"/>
              <a:gd name="connsiteY0" fmla="*/ 0 h 1654629"/>
              <a:gd name="connsiteX1" fmla="*/ 1469572 w 1469572"/>
              <a:gd name="connsiteY1" fmla="*/ 0 h 1654629"/>
              <a:gd name="connsiteX2" fmla="*/ 1469572 w 1469572"/>
              <a:gd name="connsiteY2" fmla="*/ 1654629 h 1654629"/>
              <a:gd name="connsiteX3" fmla="*/ 0 w 1469572"/>
              <a:gd name="connsiteY3" fmla="*/ 1654629 h 1654629"/>
              <a:gd name="connsiteX4" fmla="*/ 0 w 1469572"/>
              <a:gd name="connsiteY4" fmla="*/ 0 h 1654629"/>
              <a:gd name="connsiteX0" fmla="*/ 4093029 w 5562601"/>
              <a:gd name="connsiteY0" fmla="*/ 0 h 6890658"/>
              <a:gd name="connsiteX1" fmla="*/ 5562601 w 5562601"/>
              <a:gd name="connsiteY1" fmla="*/ 0 h 6890658"/>
              <a:gd name="connsiteX2" fmla="*/ 5562601 w 5562601"/>
              <a:gd name="connsiteY2" fmla="*/ 1654629 h 6890658"/>
              <a:gd name="connsiteX3" fmla="*/ 0 w 5562601"/>
              <a:gd name="connsiteY3" fmla="*/ 6890658 h 6890658"/>
              <a:gd name="connsiteX4" fmla="*/ 4093029 w 5562601"/>
              <a:gd name="connsiteY4" fmla="*/ 0 h 6890658"/>
              <a:gd name="connsiteX0" fmla="*/ 4093029 w 5562601"/>
              <a:gd name="connsiteY0" fmla="*/ 0 h 6890658"/>
              <a:gd name="connsiteX1" fmla="*/ 5562601 w 5562601"/>
              <a:gd name="connsiteY1" fmla="*/ 0 h 6890658"/>
              <a:gd name="connsiteX2" fmla="*/ 5562601 w 5562601"/>
              <a:gd name="connsiteY2" fmla="*/ 1654629 h 6890658"/>
              <a:gd name="connsiteX3" fmla="*/ 0 w 5562601"/>
              <a:gd name="connsiteY3" fmla="*/ 6890658 h 6890658"/>
              <a:gd name="connsiteX4" fmla="*/ 4093029 w 5562601"/>
              <a:gd name="connsiteY4" fmla="*/ 0 h 6890658"/>
              <a:gd name="connsiteX0" fmla="*/ 4093029 w 5562601"/>
              <a:gd name="connsiteY0" fmla="*/ 0 h 6890658"/>
              <a:gd name="connsiteX1" fmla="*/ 5562601 w 5562601"/>
              <a:gd name="connsiteY1" fmla="*/ 0 h 6890658"/>
              <a:gd name="connsiteX2" fmla="*/ 0 w 5562601"/>
              <a:gd name="connsiteY2" fmla="*/ 6890658 h 6890658"/>
              <a:gd name="connsiteX3" fmla="*/ 4093029 w 5562601"/>
              <a:gd name="connsiteY3" fmla="*/ 0 h 6890658"/>
              <a:gd name="connsiteX0" fmla="*/ 4093029 w 5562601"/>
              <a:gd name="connsiteY0" fmla="*/ 0 h 6890658"/>
              <a:gd name="connsiteX1" fmla="*/ 5562601 w 5562601"/>
              <a:gd name="connsiteY1" fmla="*/ 0 h 6890658"/>
              <a:gd name="connsiteX2" fmla="*/ 2341115 w 5562601"/>
              <a:gd name="connsiteY2" fmla="*/ 3940628 h 6890658"/>
              <a:gd name="connsiteX3" fmla="*/ 0 w 5562601"/>
              <a:gd name="connsiteY3" fmla="*/ 6890658 h 6890658"/>
              <a:gd name="connsiteX4" fmla="*/ 4093029 w 5562601"/>
              <a:gd name="connsiteY4" fmla="*/ 0 h 6890658"/>
              <a:gd name="connsiteX0" fmla="*/ 4093029 w 5562601"/>
              <a:gd name="connsiteY0" fmla="*/ 0 h 6890658"/>
              <a:gd name="connsiteX1" fmla="*/ 5562601 w 5562601"/>
              <a:gd name="connsiteY1" fmla="*/ 0 h 6890658"/>
              <a:gd name="connsiteX2" fmla="*/ 1317858 w 5562601"/>
              <a:gd name="connsiteY2" fmla="*/ 6868885 h 6890658"/>
              <a:gd name="connsiteX3" fmla="*/ 0 w 5562601"/>
              <a:gd name="connsiteY3" fmla="*/ 6890658 h 6890658"/>
              <a:gd name="connsiteX4" fmla="*/ 4093029 w 5562601"/>
              <a:gd name="connsiteY4" fmla="*/ 0 h 6890658"/>
              <a:gd name="connsiteX0" fmla="*/ 4125686 w 5562601"/>
              <a:gd name="connsiteY0" fmla="*/ 0 h 6890658"/>
              <a:gd name="connsiteX1" fmla="*/ 5562601 w 5562601"/>
              <a:gd name="connsiteY1" fmla="*/ 0 h 6890658"/>
              <a:gd name="connsiteX2" fmla="*/ 1317858 w 5562601"/>
              <a:gd name="connsiteY2" fmla="*/ 6868885 h 6890658"/>
              <a:gd name="connsiteX3" fmla="*/ 0 w 5562601"/>
              <a:gd name="connsiteY3" fmla="*/ 6890658 h 6890658"/>
              <a:gd name="connsiteX4" fmla="*/ 4125686 w 5562601"/>
              <a:gd name="connsiteY4" fmla="*/ 0 h 68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2601" h="6890658">
                <a:moveTo>
                  <a:pt x="4125686" y="0"/>
                </a:moveTo>
                <a:lnTo>
                  <a:pt x="5562601" y="0"/>
                </a:lnTo>
                <a:lnTo>
                  <a:pt x="1317858" y="6868885"/>
                </a:lnTo>
                <a:lnTo>
                  <a:pt x="0" y="6890658"/>
                </a:lnTo>
                <a:lnTo>
                  <a:pt x="4125686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5" name="Rettangolo 10">
            <a:extLst>
              <a:ext uri="{FF2B5EF4-FFF2-40B4-BE49-F238E27FC236}">
                <a16:creationId xmlns:a16="http://schemas.microsoft.com/office/drawing/2014/main" id="{36BFEE61-A772-962D-7033-4AAF44DF6542}"/>
              </a:ext>
            </a:extLst>
          </p:cNvPr>
          <p:cNvSpPr/>
          <p:nvPr userDrawn="1"/>
        </p:nvSpPr>
        <p:spPr>
          <a:xfrm>
            <a:off x="7950145" y="0"/>
            <a:ext cx="4273828" cy="6897757"/>
          </a:xfrm>
          <a:custGeom>
            <a:avLst/>
            <a:gdLst>
              <a:gd name="connsiteX0" fmla="*/ 0 w 795130"/>
              <a:gd name="connsiteY0" fmla="*/ 0 h 1331844"/>
              <a:gd name="connsiteX1" fmla="*/ 795130 w 795130"/>
              <a:gd name="connsiteY1" fmla="*/ 0 h 1331844"/>
              <a:gd name="connsiteX2" fmla="*/ 795130 w 795130"/>
              <a:gd name="connsiteY2" fmla="*/ 1331844 h 1331844"/>
              <a:gd name="connsiteX3" fmla="*/ 0 w 795130"/>
              <a:gd name="connsiteY3" fmla="*/ 1331844 h 1331844"/>
              <a:gd name="connsiteX4" fmla="*/ 0 w 795130"/>
              <a:gd name="connsiteY4" fmla="*/ 0 h 1331844"/>
              <a:gd name="connsiteX0" fmla="*/ 1172818 w 1172818"/>
              <a:gd name="connsiteY0" fmla="*/ 0 h 1928192"/>
              <a:gd name="connsiteX1" fmla="*/ 795130 w 1172818"/>
              <a:gd name="connsiteY1" fmla="*/ 596348 h 1928192"/>
              <a:gd name="connsiteX2" fmla="*/ 795130 w 1172818"/>
              <a:gd name="connsiteY2" fmla="*/ 1928192 h 1928192"/>
              <a:gd name="connsiteX3" fmla="*/ 0 w 1172818"/>
              <a:gd name="connsiteY3" fmla="*/ 1928192 h 1928192"/>
              <a:gd name="connsiteX4" fmla="*/ 1172818 w 1172818"/>
              <a:gd name="connsiteY4" fmla="*/ 0 h 1928192"/>
              <a:gd name="connsiteX0" fmla="*/ 1172818 w 1172818"/>
              <a:gd name="connsiteY0" fmla="*/ 0 h 1928192"/>
              <a:gd name="connsiteX1" fmla="*/ 795130 w 1172818"/>
              <a:gd name="connsiteY1" fmla="*/ 1928192 h 1928192"/>
              <a:gd name="connsiteX2" fmla="*/ 0 w 1172818"/>
              <a:gd name="connsiteY2" fmla="*/ 1928192 h 1928192"/>
              <a:gd name="connsiteX3" fmla="*/ 1172818 w 1172818"/>
              <a:gd name="connsiteY3" fmla="*/ 0 h 1928192"/>
              <a:gd name="connsiteX0" fmla="*/ 1172818 w 1172818"/>
              <a:gd name="connsiteY0" fmla="*/ 0 h 6887818"/>
              <a:gd name="connsiteX1" fmla="*/ 1172817 w 1172818"/>
              <a:gd name="connsiteY1" fmla="*/ 6887818 h 6887818"/>
              <a:gd name="connsiteX2" fmla="*/ 0 w 1172818"/>
              <a:gd name="connsiteY2" fmla="*/ 1928192 h 6887818"/>
              <a:gd name="connsiteX3" fmla="*/ 1172818 w 1172818"/>
              <a:gd name="connsiteY3" fmla="*/ 0 h 6887818"/>
              <a:gd name="connsiteX0" fmla="*/ 3935897 w 3935897"/>
              <a:gd name="connsiteY0" fmla="*/ 0 h 6887818"/>
              <a:gd name="connsiteX1" fmla="*/ 3935896 w 3935897"/>
              <a:gd name="connsiteY1" fmla="*/ 6887818 h 6887818"/>
              <a:gd name="connsiteX2" fmla="*/ 0 w 3935897"/>
              <a:gd name="connsiteY2" fmla="*/ 6669157 h 6887818"/>
              <a:gd name="connsiteX3" fmla="*/ 3935897 w 3935897"/>
              <a:gd name="connsiteY3" fmla="*/ 0 h 6887818"/>
              <a:gd name="connsiteX0" fmla="*/ 4273828 w 4273828"/>
              <a:gd name="connsiteY0" fmla="*/ 0 h 6897757"/>
              <a:gd name="connsiteX1" fmla="*/ 4273827 w 4273828"/>
              <a:gd name="connsiteY1" fmla="*/ 6887818 h 6897757"/>
              <a:gd name="connsiteX2" fmla="*/ 0 w 4273828"/>
              <a:gd name="connsiteY2" fmla="*/ 6897757 h 6897757"/>
              <a:gd name="connsiteX3" fmla="*/ 4273828 w 4273828"/>
              <a:gd name="connsiteY3" fmla="*/ 0 h 689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3828" h="6897757">
                <a:moveTo>
                  <a:pt x="4273828" y="0"/>
                </a:moveTo>
                <a:cubicBezTo>
                  <a:pt x="4273828" y="2295939"/>
                  <a:pt x="4273827" y="4591879"/>
                  <a:pt x="4273827" y="6887818"/>
                </a:cubicBezTo>
                <a:lnTo>
                  <a:pt x="0" y="6897757"/>
                </a:lnTo>
                <a:lnTo>
                  <a:pt x="4273828" y="0"/>
                </a:lnTo>
                <a:close/>
              </a:path>
            </a:pathLst>
          </a:custGeom>
          <a:gradFill>
            <a:gsLst>
              <a:gs pos="0">
                <a:srgbClr val="00BFFC"/>
              </a:gs>
              <a:gs pos="6000">
                <a:srgbClr val="0EC3F4"/>
              </a:gs>
              <a:gs pos="24000">
                <a:srgbClr val="30CFE1"/>
              </a:gs>
              <a:gs pos="42000">
                <a:srgbClr val="4AD8D3"/>
              </a:gs>
              <a:gs pos="61000">
                <a:srgbClr val="5DDEC9"/>
              </a:gs>
              <a:gs pos="80000">
                <a:srgbClr val="69E2C3"/>
              </a:gs>
              <a:gs pos="100000">
                <a:srgbClr val="6DE4C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0C52759B-A8D2-B8C2-7960-4D3C15ADCEA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71814" y="1641841"/>
            <a:ext cx="3376800" cy="6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43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006215-A9A0-1ADE-EAFB-A0A64400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D8ECE3-0F0D-E2DD-BF15-1EB6F2FF8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4B3ACA-CA95-9135-FAB9-8F262FB24B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C9290-9B48-4660-83BD-6175CDD79C93}" type="datetimeFigureOut">
              <a:rPr lang="it-IT" smtClean="0"/>
              <a:t>24/06/2026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22C26F-AF02-CFBB-6BA8-92D6A6ED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497E38-34A1-5D1C-BE56-FEAE437E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107A02-B19C-4663-87B0-E9E94A59D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2286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61CD49-E40E-7B9D-2196-D02FDF048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FFBA8D-7BBC-7281-F7A5-F018B6B46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ADF058-B45A-61FE-C384-90BBCBB3CF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C9290-9B48-4660-83BD-6175CDD79C93}" type="datetimeFigureOut">
              <a:rPr lang="it-IT" smtClean="0"/>
              <a:t>24/06/2026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9C39E2-FD48-DA66-C13D-535EDA15F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667A50-F354-3611-CD58-BC732573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107A02-B19C-4663-87B0-E9E94A59D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74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6CC2C5-FD42-8497-DA46-74642A9EB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0ADAAC-7F9A-66F3-382A-E46FB1D66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502853F-88C0-7968-D861-15F43B4F8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088F46-5584-8A15-7E2B-A61A6E0B9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C9290-9B48-4660-83BD-6175CDD79C93}" type="datetimeFigureOut">
              <a:rPr lang="it-IT" smtClean="0"/>
              <a:t>24/06/2026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B84076-D6A6-A2E7-C839-17DB31DDB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875DF9-816F-1658-3F36-E068678A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107A02-B19C-4663-87B0-E9E94A59D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498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FACCBD-7C64-4DC5-BB56-2511888B2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B7F089-391A-8FBC-FEA6-A38056332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74DD930-1FFF-8BBB-ACB1-FFD8CEF09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9944CBE-59B0-B70F-0180-41EFC1CD9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73ABED9-50D6-13AA-D4F9-31F429AEA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4F8538F-A0BC-2D2C-CA15-F3CB07F9C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C9290-9B48-4660-83BD-6175CDD79C93}" type="datetimeFigureOut">
              <a:rPr lang="it-IT" smtClean="0"/>
              <a:t>24/06/2026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CA7290B-2A79-730F-4155-DED3702D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56ADB4-98C4-AE79-92DD-BFCEA312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107A02-B19C-4663-87B0-E9E94A59D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680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CCEE7A-D1DB-558F-77E8-3C2A1EAA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0926767-BEE2-774A-8E41-E4D09235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C9290-9B48-4660-83BD-6175CDD79C93}" type="datetimeFigureOut">
              <a:rPr lang="it-IT" smtClean="0"/>
              <a:t>24/06/2026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0FD0DEF-5D32-E5E6-6F13-0786A3081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198E494-6933-534D-45A1-CE1551EF1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107A02-B19C-4663-87B0-E9E94A59D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783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C656961-B01C-F030-72F6-09D81FDD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C9290-9B48-4660-83BD-6175CDD79C93}" type="datetimeFigureOut">
              <a:rPr lang="it-IT" smtClean="0"/>
              <a:t>24/06/2026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5666F87-87B6-8695-4A76-13167458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07AE64-95C7-C073-94D6-9924BF33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107A02-B19C-4663-87B0-E9E94A59D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1380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A9A163-0317-5D81-4527-E48A63D5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35B07F-303F-F166-80BF-39DF8CD61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B74C949-5E47-C5C6-C53C-F4EA8E1A3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777465-A4E2-9F45-65E3-C23BC5F5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C9290-9B48-4660-83BD-6175CDD79C93}" type="datetimeFigureOut">
              <a:rPr lang="it-IT" smtClean="0"/>
              <a:t>24/06/2026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143CC8-0612-27FC-84D5-EAF6564E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EDAE468-94FF-5FB1-821E-795BE260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107A02-B19C-4663-87B0-E9E94A59D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0677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AD809A-E01B-ADEA-7549-5895403A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7D9D53-BC8D-3932-D44D-89605B35A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B1CD5B9-BE58-3383-3C04-FBB13DA4B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194EE6-C9AF-8731-32F9-7330FC0F35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C9290-9B48-4660-83BD-6175CDD79C93}" type="datetimeFigureOut">
              <a:rPr lang="it-IT" smtClean="0"/>
              <a:t>24/06/2026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C9CAC6-B62E-AFCD-5E78-EEEB48E0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50CC24-0621-03E0-31FD-518136B8A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107A02-B19C-4663-87B0-E9E94A59D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951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CA433B-C414-AAD5-466A-CB32E27A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4A5428C-0853-4DC9-5659-126351913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3BD7B5-1E4E-4F1A-F6C0-6C86E54709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C9290-9B48-4660-83BD-6175CDD79C93}" type="datetimeFigureOut">
              <a:rPr lang="it-IT" smtClean="0"/>
              <a:t>24/06/2026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4A5324-8BB7-BEDE-0A26-53A15ED4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0A3973-C578-723C-505C-9C89AA745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107A02-B19C-4663-87B0-E9E94A59D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9592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00C3B8B-1F05-959C-90F6-E5C5D06C5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903624A-D0EA-2E5E-BED5-9151F947F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8E3980-2D23-3EB3-2D16-4E852B42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C9290-9B48-4660-83BD-6175CDD79C93}" type="datetimeFigureOut">
              <a:rPr lang="it-IT" smtClean="0"/>
              <a:t>24/06/2026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20CC69-EA1D-14EC-7974-3703D2B5B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3F55DD-2DAD-3AE4-5919-7C96788D3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107A02-B19C-4663-87B0-E9E94A59D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40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itolo 2 righe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3F5F1DB6-579C-4B82-802B-48BD487EDC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8878" y="1252721"/>
            <a:ext cx="10972800" cy="45719"/>
          </a:xfrm>
          <a:prstGeom prst="rect">
            <a:avLst/>
          </a:prstGeom>
          <a:solidFill>
            <a:srgbClr val="00425C"/>
          </a:solidFill>
          <a:ln>
            <a:noFill/>
          </a:ln>
        </p:spPr>
        <p:txBody>
          <a:bodyPr wrap="none" anchor="ctr"/>
          <a:lstStyle/>
          <a:p>
            <a:pPr algn="ctr"/>
            <a:endParaRPr lang="en-US" sz="2400" b="0" dirty="0">
              <a:solidFill>
                <a:srgbClr val="01323C"/>
              </a:solidFill>
              <a:highlight>
                <a:srgbClr val="00425C"/>
              </a:highlight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5" name="Sottotitolo 13">
            <a:extLst>
              <a:ext uri="{FF2B5EF4-FFF2-40B4-BE49-F238E27FC236}">
                <a16:creationId xmlns:a16="http://schemas.microsoft.com/office/drawing/2014/main" id="{EDE9A12E-BDAA-432F-9BA5-95D3E4A59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878" y="1624172"/>
            <a:ext cx="11062496" cy="3972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C37D2E13-8544-43AD-84D8-C9A665B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77" y="298610"/>
            <a:ext cx="11062495" cy="8020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25C"/>
                </a:solidFill>
                <a:latin typeface="+mj-lt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294086BB-FAAD-4158-9170-2468B1352C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43365"/>
            <a:ext cx="12192000" cy="418948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670173A0-BFE2-42D6-B579-B50C2B1B3387}"/>
              </a:ext>
            </a:extLst>
          </p:cNvPr>
          <p:cNvSpPr/>
          <p:nvPr userDrawn="1"/>
        </p:nvSpPr>
        <p:spPr bwMode="auto">
          <a:xfrm>
            <a:off x="4882552" y="6012612"/>
            <a:ext cx="2432648" cy="845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108000" tIns="180000" rIns="108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000" b="1" i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Immagine 18" descr="Immagine che contiene testo, orologio&#10;&#10;Descrizione generata automaticamente">
            <a:extLst>
              <a:ext uri="{FF2B5EF4-FFF2-40B4-BE49-F238E27FC236}">
                <a16:creationId xmlns:a16="http://schemas.microsoft.com/office/drawing/2014/main" id="{3013ED37-9D99-4ADD-8634-2200A89E8E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65274" y="6500295"/>
            <a:ext cx="1475874" cy="29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6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titolo 1 riga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670173A0-BFE2-42D6-B579-B50C2B1B3387}"/>
              </a:ext>
            </a:extLst>
          </p:cNvPr>
          <p:cNvSpPr/>
          <p:nvPr userDrawn="1"/>
        </p:nvSpPr>
        <p:spPr bwMode="auto">
          <a:xfrm>
            <a:off x="4882552" y="6012612"/>
            <a:ext cx="2432648" cy="845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108000" tIns="180000" rIns="108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000" b="1" i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F3B2644-4CD2-4CCE-2EC8-03C1E7C97608}"/>
              </a:ext>
            </a:extLst>
          </p:cNvPr>
          <p:cNvSpPr/>
          <p:nvPr userDrawn="1"/>
        </p:nvSpPr>
        <p:spPr>
          <a:xfrm>
            <a:off x="0" y="6124575"/>
            <a:ext cx="12192000" cy="73342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ptos" panose="020B00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BC87AB6-F72D-2768-D030-55D8D95A0778}"/>
              </a:ext>
            </a:extLst>
          </p:cNvPr>
          <p:cNvSpPr txBox="1"/>
          <p:nvPr userDrawn="1"/>
        </p:nvSpPr>
        <p:spPr>
          <a:xfrm>
            <a:off x="11287125" y="6362700"/>
            <a:ext cx="523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CC73E43-BF20-4131-9634-F4044BE355D0}" type="slidenum">
              <a:rPr lang="it-IT" sz="1400" smtClean="0">
                <a:latin typeface="Aptos" panose="020B0004020202020204" pitchFamily="34" charset="0"/>
                <a:cs typeface="Arial" panose="020B0604020202020204" pitchFamily="34" charset="0"/>
              </a:rPr>
              <a:pPr algn="ctr"/>
              <a:t>‹N›</a:t>
            </a:fld>
            <a:endParaRPr lang="it-IT" sz="140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757367B9-DEE0-35E1-5D52-A42D45E01CB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1000" y="6378426"/>
            <a:ext cx="1562400" cy="225719"/>
          </a:xfrm>
          <a:prstGeom prst="rect">
            <a:avLst/>
          </a:prstGeom>
        </p:spPr>
      </p:pic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DCB73043-1CE5-BBA0-23B5-DA70E97536F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3637" y="6175275"/>
            <a:ext cx="626325" cy="644525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9949BD0-8B5E-E90A-6C01-D6562625C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276225"/>
            <a:ext cx="10868025" cy="644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006376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7" name="Segnaposto testo 18">
            <a:extLst>
              <a:ext uri="{FF2B5EF4-FFF2-40B4-BE49-F238E27FC236}">
                <a16:creationId xmlns:a16="http://schemas.microsoft.com/office/drawing/2014/main" id="{BDDBF289-7085-2E92-80D6-CAE3A4FDA8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938" y="1174601"/>
            <a:ext cx="10878236" cy="3438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4D4D4D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683BC64-37E2-3361-F1B6-11441F5CC8C2}"/>
              </a:ext>
            </a:extLst>
          </p:cNvPr>
          <p:cNvSpPr/>
          <p:nvPr userDrawn="1"/>
        </p:nvSpPr>
        <p:spPr>
          <a:xfrm>
            <a:off x="380999" y="725439"/>
            <a:ext cx="11428617" cy="82429"/>
          </a:xfrm>
          <a:prstGeom prst="rect">
            <a:avLst/>
          </a:prstGeom>
          <a:gradFill>
            <a:gsLst>
              <a:gs pos="0">
                <a:srgbClr val="00BFFC"/>
              </a:gs>
              <a:gs pos="6000">
                <a:srgbClr val="0EC3F4"/>
              </a:gs>
              <a:gs pos="24000">
                <a:srgbClr val="30CFE1"/>
              </a:gs>
              <a:gs pos="42000">
                <a:srgbClr val="4AD8D3"/>
              </a:gs>
              <a:gs pos="61000">
                <a:srgbClr val="5DDEC9"/>
              </a:gs>
              <a:gs pos="80000">
                <a:srgbClr val="69E2C3"/>
              </a:gs>
              <a:gs pos="100000">
                <a:srgbClr val="6DE4C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9746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 intermedia -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A908A65-80F4-4EA1-84D7-E4DC961A30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3088" y="2068859"/>
            <a:ext cx="10972800" cy="375873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2100" b="1" kern="1200" baseline="0" dirty="0" smtClean="0"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  <a:lvl2pPr>
              <a:defRPr lang="it-IT" sz="21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2pPr>
            <a:lvl3pPr>
              <a:defRPr lang="it-IT" sz="21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3pPr>
            <a:lvl4pPr>
              <a:defRPr lang="it-IT" sz="21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4pPr>
            <a:lvl5pPr>
              <a:defRPr lang="it-IT" sz="21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Copertina intermedia - Inserire qui indice della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2002468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veg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6986" y="17502"/>
            <a:ext cx="8396493" cy="7392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867" b="1">
                <a:solidFill>
                  <a:schemeClr val="accent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57A05E21-75E2-6442-9ED3-70B999373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031" y="6343845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fld id="{DC8ACEEC-BB50-3E4F-B1C7-4DEF5308D5A3}" type="slidenum">
              <a:rPr lang="it-IT" smtClean="0"/>
              <a:pPr/>
              <a:t>‹N›</a:t>
            </a:fld>
            <a:endParaRPr lang="it-IT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80C583B-BD88-4647-92B5-4B15D2873247}"/>
              </a:ext>
            </a:extLst>
          </p:cNvPr>
          <p:cNvGrpSpPr/>
          <p:nvPr userDrawn="1"/>
        </p:nvGrpSpPr>
        <p:grpSpPr>
          <a:xfrm>
            <a:off x="229864" y="278745"/>
            <a:ext cx="234960" cy="234465"/>
            <a:chOff x="172398" y="209058"/>
            <a:chExt cx="176220" cy="175849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D430927E-255D-F240-AEF9-C276B8D11C8B}"/>
                </a:ext>
              </a:extLst>
            </p:cNvPr>
            <p:cNvSpPr/>
            <p:nvPr userDrawn="1"/>
          </p:nvSpPr>
          <p:spPr>
            <a:xfrm>
              <a:off x="172398" y="209058"/>
              <a:ext cx="176220" cy="175849"/>
            </a:xfrm>
            <a:custGeom>
              <a:avLst/>
              <a:gdLst>
                <a:gd name="connsiteX0" fmla="*/ 327356 w 378802"/>
                <a:gd name="connsiteY0" fmla="*/ 51319 h 378004"/>
                <a:gd name="connsiteX1" fmla="*/ 78997 w 378802"/>
                <a:gd name="connsiteY1" fmla="*/ 51319 h 378004"/>
                <a:gd name="connsiteX2" fmla="*/ 68241 w 378802"/>
                <a:gd name="connsiteY2" fmla="*/ 287362 h 378004"/>
                <a:gd name="connsiteX3" fmla="*/ 0 w 378802"/>
                <a:gd name="connsiteY3" fmla="*/ 355475 h 378004"/>
                <a:gd name="connsiteX4" fmla="*/ 22560 w 378802"/>
                <a:gd name="connsiteY4" fmla="*/ 378005 h 378004"/>
                <a:gd name="connsiteX5" fmla="*/ 120890 w 378802"/>
                <a:gd name="connsiteY5" fmla="*/ 279887 h 378004"/>
                <a:gd name="connsiteX6" fmla="*/ 98321 w 378802"/>
                <a:gd name="connsiteY6" fmla="*/ 257376 h 378004"/>
                <a:gd name="connsiteX7" fmla="*/ 90982 w 378802"/>
                <a:gd name="connsiteY7" fmla="*/ 264709 h 378004"/>
                <a:gd name="connsiteX8" fmla="*/ 101595 w 378802"/>
                <a:gd name="connsiteY8" fmla="*/ 73849 h 378004"/>
                <a:gd name="connsiteX9" fmla="*/ 304806 w 378802"/>
                <a:gd name="connsiteY9" fmla="*/ 73849 h 378004"/>
                <a:gd name="connsiteX10" fmla="*/ 304806 w 378802"/>
                <a:gd name="connsiteY10" fmla="*/ 276629 h 378004"/>
                <a:gd name="connsiteX11" fmla="*/ 302987 w 378802"/>
                <a:gd name="connsiteY11" fmla="*/ 278244 h 378004"/>
                <a:gd name="connsiteX12" fmla="*/ 325614 w 378802"/>
                <a:gd name="connsiteY12" fmla="*/ 300821 h 378004"/>
                <a:gd name="connsiteX13" fmla="*/ 327365 w 378802"/>
                <a:gd name="connsiteY13" fmla="*/ 299159 h 378004"/>
                <a:gd name="connsiteX14" fmla="*/ 327356 w 378802"/>
                <a:gd name="connsiteY14" fmla="*/ 51319 h 37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02" h="378004">
                  <a:moveTo>
                    <a:pt x="327356" y="51319"/>
                  </a:moveTo>
                  <a:cubicBezTo>
                    <a:pt x="258791" y="-17106"/>
                    <a:pt x="147600" y="-17106"/>
                    <a:pt x="78997" y="51319"/>
                  </a:cubicBezTo>
                  <a:cubicBezTo>
                    <a:pt x="14231" y="115974"/>
                    <a:pt x="10680" y="218518"/>
                    <a:pt x="68241" y="287362"/>
                  </a:cubicBezTo>
                  <a:lnTo>
                    <a:pt x="0" y="355475"/>
                  </a:lnTo>
                  <a:lnTo>
                    <a:pt x="22560" y="378005"/>
                  </a:lnTo>
                  <a:lnTo>
                    <a:pt x="120890" y="279887"/>
                  </a:lnTo>
                  <a:lnTo>
                    <a:pt x="98321" y="257376"/>
                  </a:lnTo>
                  <a:lnTo>
                    <a:pt x="90982" y="264709"/>
                  </a:lnTo>
                  <a:cubicBezTo>
                    <a:pt x="45786" y="208403"/>
                    <a:pt x="49298" y="126043"/>
                    <a:pt x="101595" y="73849"/>
                  </a:cubicBezTo>
                  <a:cubicBezTo>
                    <a:pt x="157710" y="17857"/>
                    <a:pt x="248672" y="17857"/>
                    <a:pt x="304806" y="73849"/>
                  </a:cubicBezTo>
                  <a:cubicBezTo>
                    <a:pt x="360910" y="129852"/>
                    <a:pt x="360910" y="220627"/>
                    <a:pt x="304806" y="276629"/>
                  </a:cubicBezTo>
                  <a:cubicBezTo>
                    <a:pt x="304215" y="277199"/>
                    <a:pt x="303578" y="277674"/>
                    <a:pt x="302987" y="278244"/>
                  </a:cubicBezTo>
                  <a:lnTo>
                    <a:pt x="325614" y="300821"/>
                  </a:lnTo>
                  <a:cubicBezTo>
                    <a:pt x="326194" y="300251"/>
                    <a:pt x="326804" y="299729"/>
                    <a:pt x="327365" y="299159"/>
                  </a:cubicBezTo>
                  <a:cubicBezTo>
                    <a:pt x="395949" y="230714"/>
                    <a:pt x="395949" y="119755"/>
                    <a:pt x="327356" y="51319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 dirty="0">
                <a:latin typeface="Montserrat" pitchFamily="2" charset="77"/>
              </a:endParaRP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6A4C23DD-6BDB-DF4B-9309-2548CB535AB4}"/>
                </a:ext>
              </a:extLst>
            </p:cNvPr>
            <p:cNvSpPr/>
            <p:nvPr userDrawn="1"/>
          </p:nvSpPr>
          <p:spPr>
            <a:xfrm>
              <a:off x="200082" y="223877"/>
              <a:ext cx="114112" cy="133385"/>
            </a:xfrm>
            <a:custGeom>
              <a:avLst/>
              <a:gdLst>
                <a:gd name="connsiteX0" fmla="*/ 220918 w 245295"/>
                <a:gd name="connsiteY0" fmla="*/ 223859 h 286722"/>
                <a:gd name="connsiteX1" fmla="*/ 64664 w 245295"/>
                <a:gd name="connsiteY1" fmla="*/ 222235 h 286722"/>
                <a:gd name="connsiteX2" fmla="*/ 64664 w 245295"/>
                <a:gd name="connsiteY2" fmla="*/ 64524 h 286722"/>
                <a:gd name="connsiteX3" fmla="*/ 222707 w 245295"/>
                <a:gd name="connsiteY3" fmla="*/ 64524 h 286722"/>
                <a:gd name="connsiteX4" fmla="*/ 245296 w 245295"/>
                <a:gd name="connsiteY4" fmla="*/ 41994 h 286722"/>
                <a:gd name="connsiteX5" fmla="*/ 42085 w 245295"/>
                <a:gd name="connsiteY5" fmla="*/ 41994 h 286722"/>
                <a:gd name="connsiteX6" fmla="*/ 42085 w 245295"/>
                <a:gd name="connsiteY6" fmla="*/ 244774 h 286722"/>
                <a:gd name="connsiteX7" fmla="*/ 243497 w 245295"/>
                <a:gd name="connsiteY7" fmla="*/ 246398 h 286722"/>
                <a:gd name="connsiteX8" fmla="*/ 220918 w 245295"/>
                <a:gd name="connsiteY8" fmla="*/ 223859 h 28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95" h="286722">
                  <a:moveTo>
                    <a:pt x="220918" y="223859"/>
                  </a:moveTo>
                  <a:cubicBezTo>
                    <a:pt x="177150" y="265699"/>
                    <a:pt x="107728" y="265205"/>
                    <a:pt x="64664" y="222235"/>
                  </a:cubicBezTo>
                  <a:cubicBezTo>
                    <a:pt x="21020" y="178675"/>
                    <a:pt x="21020" y="108074"/>
                    <a:pt x="64664" y="64524"/>
                  </a:cubicBezTo>
                  <a:cubicBezTo>
                    <a:pt x="108309" y="20975"/>
                    <a:pt x="179073" y="20975"/>
                    <a:pt x="222707" y="64524"/>
                  </a:cubicBezTo>
                  <a:lnTo>
                    <a:pt x="245296" y="41994"/>
                  </a:lnTo>
                  <a:cubicBezTo>
                    <a:pt x="189172" y="-13998"/>
                    <a:pt x="98200" y="-13998"/>
                    <a:pt x="42085" y="41994"/>
                  </a:cubicBezTo>
                  <a:cubicBezTo>
                    <a:pt x="-14028" y="97997"/>
                    <a:pt x="-14028" y="188772"/>
                    <a:pt x="42085" y="244774"/>
                  </a:cubicBezTo>
                  <a:cubicBezTo>
                    <a:pt x="97609" y="300197"/>
                    <a:pt x="187249" y="300662"/>
                    <a:pt x="243497" y="246398"/>
                  </a:cubicBezTo>
                  <a:lnTo>
                    <a:pt x="220918" y="223859"/>
                  </a:lnTo>
                  <a:close/>
                </a:path>
              </a:pathLst>
            </a:custGeom>
            <a:solidFill>
              <a:srgbClr val="91B9D0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 dirty="0">
                <a:latin typeface="Montserrat" pitchFamily="2" charset="77"/>
              </a:endParaRPr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4B2350AD-8195-194B-BACA-50EE13C601E5}"/>
                </a:ext>
              </a:extLst>
            </p:cNvPr>
            <p:cNvSpPr/>
            <p:nvPr userDrawn="1"/>
          </p:nvSpPr>
          <p:spPr>
            <a:xfrm>
              <a:off x="292350" y="253881"/>
              <a:ext cx="26560" cy="74132"/>
            </a:xfrm>
            <a:custGeom>
              <a:avLst/>
              <a:gdLst>
                <a:gd name="connsiteX0" fmla="*/ 24359 w 57093"/>
                <a:gd name="connsiteY0" fmla="*/ 28 h 159353"/>
                <a:gd name="connsiteX1" fmla="*/ 24321 w 57093"/>
                <a:gd name="connsiteY1" fmla="*/ 0 h 159353"/>
                <a:gd name="connsiteX2" fmla="*/ 1733 w 57093"/>
                <a:gd name="connsiteY2" fmla="*/ 22530 h 159353"/>
                <a:gd name="connsiteX3" fmla="*/ 1799 w 57093"/>
                <a:gd name="connsiteY3" fmla="*/ 22559 h 159353"/>
                <a:gd name="connsiteX4" fmla="*/ 1799 w 57093"/>
                <a:gd name="connsiteY4" fmla="*/ 135209 h 159353"/>
                <a:gd name="connsiteX5" fmla="*/ 0 w 57093"/>
                <a:gd name="connsiteY5" fmla="*/ 136823 h 159353"/>
                <a:gd name="connsiteX6" fmla="*/ 22579 w 57093"/>
                <a:gd name="connsiteY6" fmla="*/ 159353 h 159353"/>
                <a:gd name="connsiteX7" fmla="*/ 24368 w 57093"/>
                <a:gd name="connsiteY7" fmla="*/ 157739 h 159353"/>
                <a:gd name="connsiteX8" fmla="*/ 24359 w 57093"/>
                <a:gd name="connsiteY8" fmla="*/ 28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93" h="159353">
                  <a:moveTo>
                    <a:pt x="24359" y="28"/>
                  </a:moveTo>
                  <a:cubicBezTo>
                    <a:pt x="24359" y="28"/>
                    <a:pt x="24340" y="9"/>
                    <a:pt x="24321" y="0"/>
                  </a:cubicBezTo>
                  <a:lnTo>
                    <a:pt x="1733" y="22530"/>
                  </a:lnTo>
                  <a:cubicBezTo>
                    <a:pt x="1752" y="22530"/>
                    <a:pt x="1771" y="22539"/>
                    <a:pt x="1799" y="22559"/>
                  </a:cubicBezTo>
                  <a:cubicBezTo>
                    <a:pt x="32935" y="53656"/>
                    <a:pt x="32935" y="104111"/>
                    <a:pt x="1799" y="135209"/>
                  </a:cubicBezTo>
                  <a:cubicBezTo>
                    <a:pt x="1209" y="135788"/>
                    <a:pt x="590" y="136272"/>
                    <a:pt x="0" y="136823"/>
                  </a:cubicBezTo>
                  <a:lnTo>
                    <a:pt x="22579" y="159353"/>
                  </a:lnTo>
                  <a:cubicBezTo>
                    <a:pt x="23160" y="158783"/>
                    <a:pt x="23788" y="158308"/>
                    <a:pt x="24368" y="157739"/>
                  </a:cubicBezTo>
                  <a:cubicBezTo>
                    <a:pt x="68003" y="114179"/>
                    <a:pt x="68003" y="43588"/>
                    <a:pt x="24359" y="28"/>
                  </a:cubicBezTo>
                </a:path>
              </a:pathLst>
            </a:custGeom>
            <a:solidFill>
              <a:srgbClr val="002E54"/>
            </a:solidFill>
            <a:ln w="9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b="0" i="0" dirty="0">
                <a:latin typeface="Montserrat" pitchFamily="2" charset="77"/>
              </a:endParaRPr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7CE9CE4D-84DD-4BA9-BAFF-916E826043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864" y="6283699"/>
            <a:ext cx="4563888" cy="48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6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76C1318-C6DA-44A2-B30B-570A944B0A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2606629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76C1318-C6DA-44A2-B30B-570A944B0A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C1A62DCF-BFAB-4FF7-8B55-600AC7B4F79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it-IT" sz="2667" b="1" i="0" baseline="0"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803565"/>
          </a:xfrm>
          <a:prstGeom prst="rect">
            <a:avLst/>
          </a:prstGeom>
        </p:spPr>
        <p:txBody>
          <a:bodyPr lIns="90000" tIns="72000" bIns="72000">
            <a:normAutofit/>
          </a:bodyPr>
          <a:lstStyle>
            <a:lvl1pPr>
              <a:defRPr sz="2400">
                <a:solidFill>
                  <a:srgbClr val="002060"/>
                </a:solidFill>
                <a:effectLst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5" name="doc id">
            <a:extLst>
              <a:ext uri="{FF2B5EF4-FFF2-40B4-BE49-F238E27FC236}">
                <a16:creationId xmlns:a16="http://schemas.microsoft.com/office/drawing/2014/main" id="{9F66CC5C-B749-4FEB-BEF0-4F9A232E2E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75951" y="-162982"/>
            <a:ext cx="876300" cy="16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193770"/>
            <a:r>
              <a:rPr lang="en-US" sz="800" baseline="0">
                <a:solidFill>
                  <a:schemeClr val="bg2"/>
                </a:solidFill>
                <a:latin typeface="+mn-lt"/>
                <a:ea typeface="+mn-ea"/>
              </a:rPr>
              <a:t>ROM-TYZ001-19102018-</a:t>
            </a:r>
            <a:r>
              <a:rPr lang="it-IT" sz="800" b="0" i="0" kern="1200">
                <a:solidFill>
                  <a:schemeClr val="bg2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90135/CS</a:t>
            </a:r>
            <a:endParaRPr lang="en-US" sz="800" baseline="0">
              <a:solidFill>
                <a:schemeClr val="bg2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40519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titolo 1 riga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3F5F1DB6-579C-4B82-802B-48BD487EDC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8878" y="777539"/>
            <a:ext cx="10972800" cy="45719"/>
          </a:xfrm>
          <a:prstGeom prst="rect">
            <a:avLst/>
          </a:prstGeom>
          <a:solidFill>
            <a:srgbClr val="00425C"/>
          </a:solidFill>
          <a:ln>
            <a:noFill/>
          </a:ln>
        </p:spPr>
        <p:txBody>
          <a:bodyPr wrap="none" anchor="ctr"/>
          <a:lstStyle/>
          <a:p>
            <a:pPr algn="ctr"/>
            <a:endParaRPr lang="en-US" sz="2400" b="0" dirty="0">
              <a:solidFill>
                <a:srgbClr val="01323C"/>
              </a:solidFill>
              <a:highlight>
                <a:srgbClr val="00425C"/>
              </a:highlight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5" name="Sottotitolo 13">
            <a:extLst>
              <a:ext uri="{FF2B5EF4-FFF2-40B4-BE49-F238E27FC236}">
                <a16:creationId xmlns:a16="http://schemas.microsoft.com/office/drawing/2014/main" id="{EDE9A12E-BDAA-432F-9BA5-95D3E4A59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878" y="1157576"/>
            <a:ext cx="11062496" cy="4439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C37D2E13-8544-43AD-84D8-C9A665B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77" y="298610"/>
            <a:ext cx="11062495" cy="5246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25C"/>
                </a:solidFill>
                <a:latin typeface="+mj-lt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294086BB-FAAD-4158-9170-2468B1352C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43365"/>
            <a:ext cx="12192000" cy="418948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670173A0-BFE2-42D6-B579-B50C2B1B3387}"/>
              </a:ext>
            </a:extLst>
          </p:cNvPr>
          <p:cNvSpPr/>
          <p:nvPr userDrawn="1"/>
        </p:nvSpPr>
        <p:spPr bwMode="auto">
          <a:xfrm>
            <a:off x="4882552" y="6012612"/>
            <a:ext cx="2432648" cy="845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108000" tIns="180000" rIns="108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000" b="1" i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Immagine 18" descr="Immagine che contiene testo, orologio&#10;&#10;Descrizione generata automaticamente">
            <a:extLst>
              <a:ext uri="{FF2B5EF4-FFF2-40B4-BE49-F238E27FC236}">
                <a16:creationId xmlns:a16="http://schemas.microsoft.com/office/drawing/2014/main" id="{3013ED37-9D99-4ADD-8634-2200A89E8E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65274" y="6500295"/>
            <a:ext cx="1475874" cy="29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9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sottotitolo - una casell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7">
            <a:extLst>
              <a:ext uri="{FF2B5EF4-FFF2-40B4-BE49-F238E27FC236}">
                <a16:creationId xmlns:a16="http://schemas.microsoft.com/office/drawing/2014/main" id="{061F9BEC-FD6F-4CD7-BE79-AC3C3753B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27" y="154562"/>
            <a:ext cx="11152558" cy="383968"/>
          </a:xfrm>
          <a:prstGeom prst="rect">
            <a:avLst/>
          </a:prstGeom>
        </p:spPr>
        <p:txBody>
          <a:bodyPr anchor="ctr"/>
          <a:lstStyle>
            <a:lvl1pPr>
              <a:defRPr lang="it-IT" sz="2000" b="1" kern="1200" baseline="0" dirty="0">
                <a:solidFill>
                  <a:srgbClr val="0042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Fare clic per inserire il titolo della slide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077673E1-A315-4263-860E-B26A8D499C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9927" y="572676"/>
            <a:ext cx="11152557" cy="383099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lang="it-IT" sz="1600" b="0" baseline="0" dirty="0">
                <a:solidFill>
                  <a:srgbClr val="00425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it-IT" dirty="0"/>
              <a:t>Fare clic per inserire il sottotitolo</a:t>
            </a: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40AA5699-46A4-48AB-BFA3-DA7E140E9B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0225" y="1487488"/>
            <a:ext cx="11152558" cy="43815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600" baseline="0">
                <a:solidFill>
                  <a:srgbClr val="004259"/>
                </a:solidFill>
                <a:latin typeface="+mn-lt"/>
              </a:defRPr>
            </a:lvl1pPr>
            <a:lvl2pPr>
              <a:defRPr sz="1600" baseline="0">
                <a:solidFill>
                  <a:srgbClr val="004259"/>
                </a:solidFill>
                <a:latin typeface="+mn-lt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600" baseline="0">
                <a:solidFill>
                  <a:srgbClr val="004259"/>
                </a:solidFill>
                <a:latin typeface="+mn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5" name="Segnaposto numero diapositiva 13">
            <a:extLst>
              <a:ext uri="{FF2B5EF4-FFF2-40B4-BE49-F238E27FC236}">
                <a16:creationId xmlns:a16="http://schemas.microsoft.com/office/drawing/2014/main" id="{9186F135-B569-4C24-89E9-CE206FEDA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4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1">
                <a:solidFill>
                  <a:srgbClr val="004259"/>
                </a:solidFill>
              </a:defRPr>
            </a:lvl1pPr>
          </a:lstStyle>
          <a:p>
            <a:fld id="{0AF9B1AD-2F90-4C70-A5BB-53C69A0A1C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29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2.sv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1125414" y="106364"/>
            <a:ext cx="181822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GB" altLang="it-IT" sz="1200" b="0" dirty="0">
              <a:solidFill>
                <a:srgbClr val="000000"/>
              </a:solidFill>
              <a:latin typeface="Trebuchet MS" panose="020B060302020202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73" r:id="rId2"/>
    <p:sldLayoutId id="2147484554" r:id="rId3"/>
    <p:sldLayoutId id="2147484556" r:id="rId4"/>
    <p:sldLayoutId id="2147484578" r:id="rId5"/>
    <p:sldLayoutId id="2147484591" r:id="rId6"/>
    <p:sldLayoutId id="2147484592" r:id="rId7"/>
    <p:sldLayoutId id="2147484605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3366"/>
          </a:solidFill>
          <a:latin typeface="Trebuchet MS" panose="020B0603020202020204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3366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3366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3366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336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A29FD0C-DDB3-4616-9D6E-67868D5E864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8328" y="6178171"/>
            <a:ext cx="4424001" cy="6106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BC11075-6826-44DA-BAFD-FE8DCB69878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 flipH="1">
            <a:off x="7352778" y="6178171"/>
            <a:ext cx="4424001" cy="5977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77C87CD-DC98-4E81-A0C7-EC8A76B4A26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935105" y="6279001"/>
            <a:ext cx="2274897" cy="4569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2540BA0-D457-4198-94AB-61ECDB80F5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967360"/>
            <a:ext cx="10972800" cy="21328"/>
          </a:xfrm>
          <a:prstGeom prst="rect">
            <a:avLst/>
          </a:prstGeom>
          <a:solidFill>
            <a:srgbClr val="00425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215" b="0" dirty="0">
              <a:solidFill>
                <a:srgbClr val="00447C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553249C8-8264-4628-89B3-2B6DC5A22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4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1">
                <a:solidFill>
                  <a:srgbClr val="004259"/>
                </a:solidFill>
              </a:defRPr>
            </a:lvl1pPr>
          </a:lstStyle>
          <a:p>
            <a:fld id="{0AF9B1AD-2F90-4C70-A5BB-53C69A0A1C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99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58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01">
          <p15:clr>
            <a:srgbClr val="F26B43"/>
          </p15:clr>
        </p15:guide>
        <p15:guide id="2" pos="189">
          <p15:clr>
            <a:srgbClr val="F26B43"/>
          </p15:clr>
        </p15:guide>
        <p15:guide id="3" pos="39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A9912D7-C5F2-FA13-92BB-0F2D8C42C86A}"/>
              </a:ext>
            </a:extLst>
          </p:cNvPr>
          <p:cNvSpPr/>
          <p:nvPr userDrawn="1"/>
        </p:nvSpPr>
        <p:spPr>
          <a:xfrm>
            <a:off x="-133350" y="-133350"/>
            <a:ext cx="12534900" cy="71818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A5024C6D-6985-A240-C03E-99927650ED4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06572" y="2017985"/>
            <a:ext cx="2645104" cy="272196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64368ED-B94F-33F0-D36B-15B72AACBA0D}"/>
              </a:ext>
            </a:extLst>
          </p:cNvPr>
          <p:cNvSpPr txBox="1"/>
          <p:nvPr userDrawn="1"/>
        </p:nvSpPr>
        <p:spPr>
          <a:xfrm>
            <a:off x="5959577" y="3505200"/>
            <a:ext cx="354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+mj-lt"/>
              </a:rPr>
              <a:t>Nextwork360 S.r.l.</a:t>
            </a:r>
          </a:p>
          <a:p>
            <a:r>
              <a:rPr lang="it-IT" sz="1400" dirty="0">
                <a:solidFill>
                  <a:schemeClr val="bg1"/>
                </a:solidFill>
                <a:latin typeface="+mj-lt"/>
              </a:rPr>
              <a:t>Via Moretto da Brescia 22</a:t>
            </a:r>
            <a:r>
              <a:rPr lang="it-IT" sz="1400">
                <a:solidFill>
                  <a:schemeClr val="bg1"/>
                </a:solidFill>
                <a:latin typeface="+mj-lt"/>
              </a:rPr>
              <a:t>, Milano</a:t>
            </a:r>
            <a:endParaRPr lang="it-IT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EE5924AD-8205-733B-4D02-3A07568B954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62313" y="2445866"/>
            <a:ext cx="3281854" cy="65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4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  <p:sldLayoutId id="2147484597" r:id="rId4"/>
    <p:sldLayoutId id="2147484598" r:id="rId5"/>
    <p:sldLayoutId id="2147484599" r:id="rId6"/>
    <p:sldLayoutId id="2147484600" r:id="rId7"/>
    <p:sldLayoutId id="2147484601" r:id="rId8"/>
    <p:sldLayoutId id="2147484602" r:id="rId9"/>
    <p:sldLayoutId id="2147484603" r:id="rId10"/>
    <p:sldLayoutId id="21474846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chart" Target="../charts/chart3.xm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C7EA3515-BCFB-4209-BAB8-72F8AACA5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481" y="2660074"/>
            <a:ext cx="12192000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ln>
                  <a:noFill/>
                </a:ln>
                <a:solidFill>
                  <a:srgbClr val="004152"/>
                </a:solidFill>
                <a:latin typeface="Arial Black" panose="020B0604020202020204" pitchFamily="34" charset="0"/>
                <a:ea typeface="ＭＳ Ｐゴシック" charset="0"/>
                <a:cs typeface="Arial Black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it-IT" dirty="0">
                <a:solidFill>
                  <a:schemeClr val="bg1"/>
                </a:solidFill>
                <a:latin typeface="Aptos" panose="020B0004020202020204" pitchFamily="34" charset="0"/>
              </a:rPr>
              <a:t>Telco 5.0: cambia lo scenario? </a:t>
            </a:r>
          </a:p>
          <a:p>
            <a:endParaRPr lang="it-IT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it-IT" sz="1800" dirty="0">
                <a:solidFill>
                  <a:schemeClr val="bg1"/>
                </a:solidFill>
                <a:latin typeface="Aptos" panose="020B0004020202020204" pitchFamily="34" charset="0"/>
              </a:rPr>
              <a:t>Andrea Rangone</a:t>
            </a:r>
            <a:br>
              <a:rPr lang="it-IT" sz="1800" b="0" i="1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it-IT" sz="1800" b="0" i="1" dirty="0">
                <a:solidFill>
                  <a:schemeClr val="bg1"/>
                </a:solidFill>
                <a:latin typeface="Aptos" panose="020B0004020202020204" pitchFamily="34" charset="0"/>
              </a:rPr>
              <a:t>Full Professor, Politecnico di Milano</a:t>
            </a:r>
          </a:p>
          <a:p>
            <a:r>
              <a:rPr lang="it-IT" sz="1800" b="0" i="1" dirty="0">
                <a:solidFill>
                  <a:schemeClr val="bg1"/>
                </a:solidFill>
                <a:latin typeface="Aptos" panose="020B0004020202020204" pitchFamily="34" charset="0"/>
              </a:rPr>
              <a:t>Co-founder Digital360 &amp; Network360</a:t>
            </a:r>
          </a:p>
        </p:txBody>
      </p:sp>
    </p:spTree>
    <p:extLst>
      <p:ext uri="{BB962C8B-B14F-4D97-AF65-F5344CB8AC3E}">
        <p14:creationId xmlns:p14="http://schemas.microsoft.com/office/powerpoint/2010/main" val="73553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F3E7B-F3F5-FDC8-93EC-37A98628B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8DA55F-E1DE-70D4-7108-0A607AB2E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81" y="-55171"/>
            <a:ext cx="10868025" cy="566961"/>
          </a:xfrm>
        </p:spPr>
        <p:txBody>
          <a:bodyPr>
            <a:normAutofit fontScale="90000"/>
          </a:bodyPr>
          <a:lstStyle/>
          <a:p>
            <a:r>
              <a:rPr lang="it-IT" dirty="0"/>
              <a:t>Da Telco 1.0 a Telco 5.0: verso la consapevolezza della strategicità</a:t>
            </a:r>
            <a:br>
              <a:rPr lang="it-IT" dirty="0"/>
            </a:br>
            <a:r>
              <a:rPr lang="it-IT" dirty="0"/>
              <a:t>e la sostenibilità</a:t>
            </a:r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18D91DB-F023-FA31-C41D-5274D83AE972}"/>
              </a:ext>
            </a:extLst>
          </p:cNvPr>
          <p:cNvSpPr txBox="1"/>
          <p:nvPr/>
        </p:nvSpPr>
        <p:spPr>
          <a:xfrm>
            <a:off x="943898" y="908085"/>
            <a:ext cx="10214108" cy="13280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E4C62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marL="88898" algn="ctr"/>
            <a:r>
              <a:rPr lang="it-IT" sz="2400" dirty="0">
                <a:solidFill>
                  <a:srgbClr val="002060"/>
                </a:solidFill>
                <a:latin typeface="Aptos" panose="020B0004020202020204" pitchFamily="34" charset="0"/>
              </a:rPr>
              <a:t>SNODO</a:t>
            </a:r>
            <a:endParaRPr lang="it-IT" sz="1400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600" b="0" dirty="0">
                <a:solidFill>
                  <a:srgbClr val="002060"/>
                </a:solidFill>
                <a:latin typeface="Aptos" panose="020B0004020202020204" pitchFamily="34" charset="0"/>
              </a:rPr>
              <a:t>Maggiore ruolo dello Stato (della Nazione)</a:t>
            </a:r>
            <a:endParaRPr lang="it-IT" sz="1600" b="0" spc="-10" dirty="0">
              <a:solidFill>
                <a:srgbClr val="006376"/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600" b="0" dirty="0">
                <a:solidFill>
                  <a:srgbClr val="002060"/>
                </a:solidFill>
                <a:latin typeface="Aptos" panose="020B0004020202020204" pitchFamily="34" charset="0"/>
              </a:rPr>
              <a:t>Attenzione strategica alla sovranità digitale 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it-IT" sz="1600" b="0" dirty="0">
                <a:solidFill>
                  <a:srgbClr val="002060"/>
                </a:solidFill>
                <a:latin typeface="Aptos" panose="020B0004020202020204" pitchFamily="34" charset="0"/>
              </a:rPr>
              <a:t>….  Stabilità politica (… in attesa delle elezioni 2027)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0FC1B73-CF06-F5F7-7FD4-359B4EBEB35D}"/>
              </a:ext>
            </a:extLst>
          </p:cNvPr>
          <p:cNvSpPr txBox="1"/>
          <p:nvPr/>
        </p:nvSpPr>
        <p:spPr>
          <a:xfrm>
            <a:off x="261937" y="3586433"/>
            <a:ext cx="5045874" cy="20771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E4C62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marL="88898" algn="ctr"/>
            <a:r>
              <a:rPr lang="it-IT" sz="1400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latin typeface="Aptos" panose="020B0004020202020204" pitchFamily="34" charset="0"/>
              </a:rPr>
              <a:t>A LIVELLO COMPETITIVO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b="0" dirty="0">
                <a:solidFill>
                  <a:srgbClr val="002060"/>
                </a:solidFill>
                <a:latin typeface="Aptos" panose="020B0004020202020204" pitchFamily="34" charset="0"/>
              </a:rPr>
              <a:t>Efficientamento infrastrutturale (network sharing, automazione, </a:t>
            </a:r>
            <a:r>
              <a:rPr lang="it-IT" sz="1600" b="0" dirty="0" err="1">
                <a:solidFill>
                  <a:srgbClr val="002060"/>
                </a:solidFill>
                <a:latin typeface="Aptos" panose="020B0004020202020204" pitchFamily="34" charset="0"/>
              </a:rPr>
              <a:t>agentizzazione</a:t>
            </a:r>
            <a:r>
              <a:rPr lang="it-IT" sz="1600" b="0" dirty="0">
                <a:solidFill>
                  <a:srgbClr val="002060"/>
                </a:solidFill>
                <a:latin typeface="Aptos" panose="020B0004020202020204" pitchFamily="34" charset="0"/>
              </a:rPr>
              <a:t>, ecc.)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b="0" dirty="0">
                <a:solidFill>
                  <a:srgbClr val="002060"/>
                </a:solidFill>
                <a:latin typeface="Aptos" panose="020B0004020202020204" pitchFamily="34" charset="0"/>
              </a:rPr>
              <a:t>Consolidamento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b="0" dirty="0">
                <a:solidFill>
                  <a:srgbClr val="002060"/>
                </a:solidFill>
                <a:latin typeface="Aptos" panose="020B0004020202020204" pitchFamily="34" charset="0"/>
              </a:rPr>
              <a:t>Incremento dei prezzi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b="0" dirty="0">
                <a:solidFill>
                  <a:srgbClr val="002060"/>
                </a:solidFill>
                <a:latin typeface="Aptos" panose="020B0004020202020204" pitchFamily="34" charset="0"/>
              </a:rPr>
              <a:t>Crescita servizi ICT</a:t>
            </a:r>
            <a:r>
              <a:rPr lang="it-IT" sz="1600" b="0" i="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it-IT" sz="1600" b="0" dirty="0">
                <a:solidFill>
                  <a:srgbClr val="002060"/>
                </a:solidFill>
                <a:latin typeface="Aptos" panose="020B0004020202020204" pitchFamily="34" charset="0"/>
              </a:rPr>
              <a:t>(oltre Cloud, IoT, Cybersecurity anche  AI, Edge &amp; Sensing?)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EE2F3AC-6E66-B792-B282-5A01DB30646D}"/>
              </a:ext>
            </a:extLst>
          </p:cNvPr>
          <p:cNvSpPr txBox="1"/>
          <p:nvPr/>
        </p:nvSpPr>
        <p:spPr>
          <a:xfrm>
            <a:off x="7177548" y="3755970"/>
            <a:ext cx="4682355" cy="16004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E4C62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marL="88898" algn="ctr"/>
            <a:r>
              <a:rPr lang="it-IT" sz="1400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it-IT" dirty="0">
                <a:solidFill>
                  <a:srgbClr val="002060"/>
                </a:solidFill>
                <a:latin typeface="Aptos" panose="020B0004020202020204" pitchFamily="34" charset="0"/>
              </a:rPr>
              <a:t>A LIVELLO NORMATIVO</a:t>
            </a:r>
          </a:p>
          <a:p>
            <a:pPr marL="88898" algn="ctr"/>
            <a:endParaRPr lang="it-IT" sz="600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b="0" dirty="0">
                <a:solidFill>
                  <a:srgbClr val="002060"/>
                </a:solidFill>
                <a:latin typeface="Aptos" panose="020B0004020202020204" pitchFamily="34" charset="0"/>
              </a:rPr>
              <a:t>Riconoscimento della filiera Telco come energivora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b="0" dirty="0">
                <a:solidFill>
                  <a:srgbClr val="002060"/>
                </a:solidFill>
                <a:latin typeface="Aptos" panose="020B0004020202020204" pitchFamily="34" charset="0"/>
              </a:rPr>
              <a:t>Aumento soglie elettromagnetiche</a:t>
            </a:r>
            <a:endParaRPr lang="it-IT" sz="1600" b="0" dirty="0">
              <a:solidFill>
                <a:srgbClr val="FF0000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b="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Rinnovo licenze «intelligente»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814511B-AEA1-1EAD-E42F-1EDDD9BC0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508599" y="2444337"/>
            <a:ext cx="1468161" cy="1468161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03CB185F-F0E9-4A5F-47D5-853FB4F6A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42" y="3309103"/>
            <a:ext cx="769756" cy="769756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4671AA5-38DC-EDED-D242-3DCEC5842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7805" y="3375624"/>
            <a:ext cx="703235" cy="7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1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21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E2006-A185-F8E9-261E-9259833A4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163">
            <a:extLst>
              <a:ext uri="{FF2B5EF4-FFF2-40B4-BE49-F238E27FC236}">
                <a16:creationId xmlns:a16="http://schemas.microsoft.com/office/drawing/2014/main" id="{63A88830-F6BF-FB4E-2D6A-7BD89B32D71E}"/>
              </a:ext>
            </a:extLst>
          </p:cNvPr>
          <p:cNvSpPr/>
          <p:nvPr/>
        </p:nvSpPr>
        <p:spPr>
          <a:xfrm flipH="1">
            <a:off x="4196825" y="3549415"/>
            <a:ext cx="3827230" cy="628317"/>
          </a:xfrm>
          <a:prstGeom prst="roundRect">
            <a:avLst>
              <a:gd name="adj" fmla="val 19014"/>
            </a:avLst>
          </a:prstGeom>
          <a:solidFill>
            <a:srgbClr val="FF655C"/>
          </a:solidFill>
          <a:ln w="38100">
            <a:solidFill>
              <a:srgbClr val="FF655C"/>
            </a:solidFill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it-IT" sz="2200" dirty="0">
                <a:latin typeface="Montserrat" panose="00000500000000000000" pitchFamily="2" charset="0"/>
                <a:ea typeface="Roboto"/>
                <a:cs typeface="Roboto"/>
                <a:sym typeface="Roboto"/>
              </a:rPr>
              <a:t>EBIT </a:t>
            </a:r>
            <a:r>
              <a:rPr lang="it-IT" sz="2200" dirty="0" err="1">
                <a:latin typeface="Montserrat" panose="00000500000000000000" pitchFamily="2" charset="0"/>
                <a:ea typeface="Roboto"/>
                <a:cs typeface="Roboto"/>
                <a:sym typeface="Roboto"/>
              </a:rPr>
              <a:t>Margin</a:t>
            </a:r>
            <a:r>
              <a:rPr lang="it-IT" sz="2200" dirty="0">
                <a:latin typeface="Montserrat" panose="00000500000000000000" pitchFamily="2" charset="0"/>
                <a:ea typeface="Roboto"/>
                <a:cs typeface="Roboto"/>
                <a:sym typeface="Roboto"/>
              </a:rPr>
              <a:t> (%)</a:t>
            </a:r>
            <a:endParaRPr lang="it-IT" dirty="0">
              <a:latin typeface="Montserrat" panose="000005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100" name="Shape 163">
            <a:extLst>
              <a:ext uri="{FF2B5EF4-FFF2-40B4-BE49-F238E27FC236}">
                <a16:creationId xmlns:a16="http://schemas.microsoft.com/office/drawing/2014/main" id="{746DD3C4-B54C-80E8-7DC2-96B336CED3EE}"/>
              </a:ext>
            </a:extLst>
          </p:cNvPr>
          <p:cNvSpPr/>
          <p:nvPr/>
        </p:nvSpPr>
        <p:spPr>
          <a:xfrm flipH="1">
            <a:off x="81313" y="3749555"/>
            <a:ext cx="3773886" cy="2282821"/>
          </a:xfrm>
          <a:prstGeom prst="roundRect">
            <a:avLst>
              <a:gd name="adj" fmla="val 19014"/>
            </a:avLst>
          </a:prstGeom>
          <a:noFill/>
          <a:ln w="38100">
            <a:solidFill>
              <a:srgbClr val="16AAFF"/>
            </a:solidFill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2800">
              <a:solidFill>
                <a:srgbClr val="002060"/>
              </a:solidFill>
              <a:latin typeface="Montserrat" panose="000005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101" name="Shape 163">
            <a:extLst>
              <a:ext uri="{FF2B5EF4-FFF2-40B4-BE49-F238E27FC236}">
                <a16:creationId xmlns:a16="http://schemas.microsoft.com/office/drawing/2014/main" id="{5949AC78-597B-5AEC-5732-D7A1DCDBE95A}"/>
              </a:ext>
            </a:extLst>
          </p:cNvPr>
          <p:cNvSpPr/>
          <p:nvPr/>
        </p:nvSpPr>
        <p:spPr>
          <a:xfrm flipH="1">
            <a:off x="30971" y="3535360"/>
            <a:ext cx="3827230" cy="628317"/>
          </a:xfrm>
          <a:prstGeom prst="roundRect">
            <a:avLst>
              <a:gd name="adj" fmla="val 19014"/>
            </a:avLst>
          </a:prstGeom>
          <a:solidFill>
            <a:srgbClr val="16AAFF"/>
          </a:solidFill>
          <a:ln w="38100">
            <a:solidFill>
              <a:srgbClr val="16AAFF"/>
            </a:solidFill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it-IT" sz="2200" dirty="0">
                <a:latin typeface="Montserrat" panose="00000500000000000000" pitchFamily="2" charset="0"/>
                <a:ea typeface="Roboto"/>
                <a:cs typeface="Roboto"/>
                <a:sym typeface="Roboto"/>
              </a:rPr>
              <a:t>EBITDA-CAPEX</a:t>
            </a:r>
            <a:endParaRPr lang="it-IT" dirty="0">
              <a:latin typeface="Montserrat" panose="000005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4D8EAD9-EB50-C00C-DFF1-5C7A4391A28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2200" dirty="0">
                <a:latin typeface="Aptos Black" panose="020B0004020202020204" pitchFamily="34" charset="0"/>
              </a:rPr>
              <a:t>Le metriche non più sostenibili delle Telco 1.0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06D1BAD-440A-D8BE-42E4-97F3FA12029D}"/>
              </a:ext>
            </a:extLst>
          </p:cNvPr>
          <p:cNvSpPr txBox="1"/>
          <p:nvPr/>
        </p:nvSpPr>
        <p:spPr>
          <a:xfrm>
            <a:off x="-474243" y="4105495"/>
            <a:ext cx="2679123" cy="85129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2010: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10,5 mld €</a:t>
            </a:r>
          </a:p>
        </p:txBody>
      </p:sp>
      <p:sp>
        <p:nvSpPr>
          <p:cNvPr id="17" name="Elaborazione alternativa 16">
            <a:extLst>
              <a:ext uri="{FF2B5EF4-FFF2-40B4-BE49-F238E27FC236}">
                <a16:creationId xmlns:a16="http://schemas.microsoft.com/office/drawing/2014/main" id="{B8AD9D86-676C-5A4F-A602-88D2B3765A25}"/>
              </a:ext>
            </a:extLst>
          </p:cNvPr>
          <p:cNvSpPr/>
          <p:nvPr/>
        </p:nvSpPr>
        <p:spPr>
          <a:xfrm>
            <a:off x="1291947" y="4309936"/>
            <a:ext cx="3065015" cy="726648"/>
          </a:xfrm>
          <a:prstGeom prst="flowChartAlternateProcess">
            <a:avLst/>
          </a:prstGeom>
          <a:noFill/>
          <a:ln w="1905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-53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-10,5 mld €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03A6D54-3005-2112-E20A-377C58333946}"/>
              </a:ext>
            </a:extLst>
          </p:cNvPr>
          <p:cNvSpPr txBox="1"/>
          <p:nvPr/>
        </p:nvSpPr>
        <p:spPr>
          <a:xfrm>
            <a:off x="8366825" y="4517859"/>
            <a:ext cx="126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ROI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EEF69D81-45E2-5926-080E-23C8E8EE6F86}"/>
              </a:ext>
            </a:extLst>
          </p:cNvPr>
          <p:cNvSpPr txBox="1"/>
          <p:nvPr/>
        </p:nvSpPr>
        <p:spPr>
          <a:xfrm>
            <a:off x="10448244" y="4526468"/>
            <a:ext cx="144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WACC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BE83784-0960-56D7-3467-D0A75F20B6C9}"/>
              </a:ext>
            </a:extLst>
          </p:cNvPr>
          <p:cNvSpPr txBox="1"/>
          <p:nvPr/>
        </p:nvSpPr>
        <p:spPr>
          <a:xfrm>
            <a:off x="7901876" y="5119398"/>
            <a:ext cx="22827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srgbClr val="002060"/>
                </a:solidFill>
                <a:latin typeface="Aptos" panose="020B0004020202020204" pitchFamily="34" charset="0"/>
              </a:rPr>
              <a:t>1,5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%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E7ADE598-B1A3-7E90-B4E2-33F82C9FAE2B}"/>
              </a:ext>
            </a:extLst>
          </p:cNvPr>
          <p:cNvSpPr txBox="1"/>
          <p:nvPr/>
        </p:nvSpPr>
        <p:spPr>
          <a:xfrm>
            <a:off x="10147546" y="5119398"/>
            <a:ext cx="22827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srgbClr val="002060"/>
                </a:solidFill>
                <a:latin typeface="Aptos" panose="020B0004020202020204" pitchFamily="34" charset="0"/>
              </a:rPr>
              <a:t>7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,8%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8DB1F8E-B7B2-B788-307A-C340165D4401}"/>
              </a:ext>
            </a:extLst>
          </p:cNvPr>
          <p:cNvSpPr txBox="1"/>
          <p:nvPr/>
        </p:nvSpPr>
        <p:spPr>
          <a:xfrm>
            <a:off x="9494261" y="5073231"/>
            <a:ext cx="1260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&lt;</a:t>
            </a:r>
          </a:p>
        </p:txBody>
      </p:sp>
      <p:sp>
        <p:nvSpPr>
          <p:cNvPr id="3" name="Segnaposto testo 70">
            <a:extLst>
              <a:ext uri="{FF2B5EF4-FFF2-40B4-BE49-F238E27FC236}">
                <a16:creationId xmlns:a16="http://schemas.microsoft.com/office/drawing/2014/main" id="{DCB528C7-87CA-52FF-3CE5-AC1185165407}"/>
              </a:ext>
            </a:extLst>
          </p:cNvPr>
          <p:cNvSpPr txBox="1">
            <a:spLocks/>
          </p:cNvSpPr>
          <p:nvPr/>
        </p:nvSpPr>
        <p:spPr>
          <a:xfrm>
            <a:off x="646696" y="6253326"/>
            <a:ext cx="9823776" cy="424063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67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67">
                <a:solidFill>
                  <a:schemeClr val="tx1"/>
                </a:solidFill>
                <a:latin typeface="Montserrat" panose="00000500000000000000" pitchFamily="2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67">
                <a:solidFill>
                  <a:schemeClr val="tx1"/>
                </a:solidFill>
                <a:latin typeface="Montserrat" panose="00000500000000000000" pitchFamily="2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67">
                <a:solidFill>
                  <a:schemeClr val="tx1"/>
                </a:solidFill>
                <a:latin typeface="Montserrat" panose="00000500000000000000" pitchFamily="2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67">
                <a:solidFill>
                  <a:schemeClr val="tx1"/>
                </a:solidFill>
                <a:latin typeface="Montserrat" panose="00000500000000000000" pitchFamily="2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ＭＳ Ｐゴシック" charset="0"/>
              </a:rPr>
              <a:t>Fonte: Rapporto sulla filiera delle telecomunicazioni in Italia 2025, </a:t>
            </a:r>
            <a:r>
              <a:rPr kumimoji="0" lang="it-IT" sz="11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ＭＳ Ｐゴシック" charset="0"/>
              </a:rPr>
              <a:t>Asstel</a:t>
            </a:r>
            <a:r>
              <a:rPr kumimoji="0" lang="it-IT" sz="11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ＭＳ Ｐゴシック" charset="0"/>
              </a:rPr>
              <a:t>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ＭＳ Ｐゴシック" charset="0"/>
              </a:rPr>
              <a:t>Osservatori Digital Innovation, Politecnico di Milano, Area studi Mediobanca 2025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686A0BDE-BF06-9983-A430-7C47FC8130B6}"/>
              </a:ext>
            </a:extLst>
          </p:cNvPr>
          <p:cNvSpPr txBox="1"/>
          <p:nvPr/>
        </p:nvSpPr>
        <p:spPr>
          <a:xfrm>
            <a:off x="-459611" y="1527423"/>
            <a:ext cx="2649860" cy="85129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i="0" dirty="0">
                <a:solidFill>
                  <a:srgbClr val="002060"/>
                </a:solidFill>
                <a:latin typeface="Aptos" panose="020B0004020202020204" pitchFamily="34" charset="0"/>
              </a:rPr>
              <a:t>2010:</a:t>
            </a:r>
          </a:p>
          <a:p>
            <a:pPr algn="ctr"/>
            <a:r>
              <a:rPr lang="it-IT" sz="2200" dirty="0">
                <a:solidFill>
                  <a:srgbClr val="002060"/>
                </a:solidFill>
                <a:latin typeface="Aptos" panose="020B0004020202020204" pitchFamily="34" charset="0"/>
              </a:rPr>
              <a:t>41</a:t>
            </a:r>
            <a:r>
              <a:rPr lang="it-IT" sz="2200" i="0" dirty="0">
                <a:solidFill>
                  <a:srgbClr val="002060"/>
                </a:solidFill>
                <a:latin typeface="Aptos" panose="020B0004020202020204" pitchFamily="34" charset="0"/>
              </a:rPr>
              <a:t>,</a:t>
            </a:r>
            <a:r>
              <a:rPr lang="it-IT" sz="2200" dirty="0">
                <a:solidFill>
                  <a:srgbClr val="002060"/>
                </a:solidFill>
                <a:latin typeface="Aptos" panose="020B0004020202020204" pitchFamily="34" charset="0"/>
              </a:rPr>
              <a:t>9</a:t>
            </a:r>
            <a:r>
              <a:rPr lang="it-IT" sz="2200" i="0" dirty="0">
                <a:solidFill>
                  <a:srgbClr val="002060"/>
                </a:solidFill>
                <a:latin typeface="Aptos" panose="020B0004020202020204" pitchFamily="34" charset="0"/>
              </a:rPr>
              <a:t> mld €</a:t>
            </a:r>
          </a:p>
        </p:txBody>
      </p:sp>
      <p:sp>
        <p:nvSpPr>
          <p:cNvPr id="42" name="Shape 163">
            <a:extLst>
              <a:ext uri="{FF2B5EF4-FFF2-40B4-BE49-F238E27FC236}">
                <a16:creationId xmlns:a16="http://schemas.microsoft.com/office/drawing/2014/main" id="{D4C2950C-E34F-C6EB-2BED-8084E3E32C25}"/>
              </a:ext>
            </a:extLst>
          </p:cNvPr>
          <p:cNvSpPr/>
          <p:nvPr/>
        </p:nvSpPr>
        <p:spPr>
          <a:xfrm flipH="1">
            <a:off x="131655" y="1104704"/>
            <a:ext cx="3773886" cy="2282821"/>
          </a:xfrm>
          <a:prstGeom prst="roundRect">
            <a:avLst>
              <a:gd name="adj" fmla="val 19014"/>
            </a:avLst>
          </a:prstGeom>
          <a:noFill/>
          <a:ln w="38100">
            <a:solidFill>
              <a:srgbClr val="002060"/>
            </a:solidFill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2800">
              <a:solidFill>
                <a:srgbClr val="002060"/>
              </a:solidFill>
              <a:latin typeface="Montserrat" panose="000005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46" name="Shape 163">
            <a:extLst>
              <a:ext uri="{FF2B5EF4-FFF2-40B4-BE49-F238E27FC236}">
                <a16:creationId xmlns:a16="http://schemas.microsoft.com/office/drawing/2014/main" id="{00F948A2-AD79-2FE8-7C60-7B93D814E050}"/>
              </a:ext>
            </a:extLst>
          </p:cNvPr>
          <p:cNvSpPr/>
          <p:nvPr/>
        </p:nvSpPr>
        <p:spPr>
          <a:xfrm flipH="1">
            <a:off x="81313" y="890509"/>
            <a:ext cx="3827230" cy="628317"/>
          </a:xfrm>
          <a:prstGeom prst="roundRect">
            <a:avLst>
              <a:gd name="adj" fmla="val 19014"/>
            </a:avLst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it-IT" sz="2200" dirty="0">
                <a:latin typeface="Montserrat" panose="00000500000000000000" pitchFamily="2" charset="0"/>
                <a:ea typeface="Roboto"/>
                <a:cs typeface="Roboto"/>
                <a:sym typeface="Roboto"/>
              </a:rPr>
              <a:t>Ricavi totali</a:t>
            </a:r>
          </a:p>
          <a:p>
            <a:pPr algn="ctr">
              <a:spcBef>
                <a:spcPts val="0"/>
              </a:spcBef>
            </a:pPr>
            <a:r>
              <a:rPr lang="it-IT" dirty="0">
                <a:latin typeface="Montserrat" panose="00000500000000000000" pitchFamily="2" charset="0"/>
                <a:ea typeface="Roboto"/>
                <a:cs typeface="Roboto"/>
                <a:sym typeface="Roboto"/>
              </a:rPr>
              <a:t>(Retail e </a:t>
            </a:r>
            <a:r>
              <a:rPr lang="it-IT" dirty="0" err="1">
                <a:latin typeface="Montserrat" panose="00000500000000000000" pitchFamily="2" charset="0"/>
                <a:ea typeface="Roboto"/>
                <a:cs typeface="Roboto"/>
                <a:sym typeface="Roboto"/>
              </a:rPr>
              <a:t>Wholesale</a:t>
            </a:r>
            <a:r>
              <a:rPr lang="it-IT" dirty="0">
                <a:latin typeface="Montserrat" panose="00000500000000000000" pitchFamily="2" charset="0"/>
                <a:ea typeface="Roboto"/>
                <a:cs typeface="Roboto"/>
                <a:sym typeface="Roboto"/>
              </a:rPr>
              <a:t>)</a:t>
            </a:r>
          </a:p>
        </p:txBody>
      </p:sp>
      <p:pic>
        <p:nvPicPr>
          <p:cNvPr id="49" name="Immagine 48" descr="Immagine che contiene simbolo, Elementi grafici, clipart, logo&#10;&#10;Il contenuto generato dall'IA potrebbe non essere corretto.">
            <a:extLst>
              <a:ext uri="{FF2B5EF4-FFF2-40B4-BE49-F238E27FC236}">
                <a16:creationId xmlns:a16="http://schemas.microsoft.com/office/drawing/2014/main" id="{D1B9B8F1-31F6-AD98-3DD7-B06D0863B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" y="855215"/>
            <a:ext cx="641033" cy="641033"/>
          </a:xfrm>
          <a:prstGeom prst="rect">
            <a:avLst/>
          </a:prstGeom>
        </p:spPr>
      </p:pic>
      <p:sp>
        <p:nvSpPr>
          <p:cNvPr id="50" name="Elaborazione alternativa 49">
            <a:extLst>
              <a:ext uri="{FF2B5EF4-FFF2-40B4-BE49-F238E27FC236}">
                <a16:creationId xmlns:a16="http://schemas.microsoft.com/office/drawing/2014/main" id="{BC0FE810-FF20-1DFE-0C1E-BB026327F936}"/>
              </a:ext>
            </a:extLst>
          </p:cNvPr>
          <p:cNvSpPr>
            <a:spLocks noChangeAspect="1"/>
          </p:cNvSpPr>
          <p:nvPr/>
        </p:nvSpPr>
        <p:spPr>
          <a:xfrm>
            <a:off x="894119" y="1443241"/>
            <a:ext cx="3784969" cy="1078678"/>
          </a:xfrm>
          <a:prstGeom prst="flowChartAlternateProcess">
            <a:avLst/>
          </a:prstGeom>
          <a:noFill/>
          <a:ln w="1905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sz="3200" spc="-53" dirty="0">
                <a:solidFill>
                  <a:srgbClr val="FF0000"/>
                </a:solidFill>
                <a:latin typeface="Montserrat" panose="00000500000000000000" pitchFamily="2" charset="0"/>
              </a:rPr>
              <a:t>-33%</a:t>
            </a:r>
          </a:p>
          <a:p>
            <a:pPr algn="ctr"/>
            <a:r>
              <a:rPr lang="it-IT" sz="2400" spc="-53" dirty="0">
                <a:solidFill>
                  <a:srgbClr val="002E54"/>
                </a:solidFill>
                <a:latin typeface="Montserrat" panose="00000500000000000000" pitchFamily="2" charset="0"/>
              </a:rPr>
              <a:t>-13,9 mld €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0F4C27A9-0462-03A4-BFC6-E599533006D0}"/>
              </a:ext>
            </a:extLst>
          </p:cNvPr>
          <p:cNvSpPr txBox="1"/>
          <p:nvPr/>
        </p:nvSpPr>
        <p:spPr>
          <a:xfrm>
            <a:off x="1827758" y="2573709"/>
            <a:ext cx="2259191" cy="85129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i="0" dirty="0">
                <a:solidFill>
                  <a:srgbClr val="002060"/>
                </a:solidFill>
                <a:latin typeface="Aptos" panose="020B0004020202020204" pitchFamily="34" charset="0"/>
              </a:rPr>
              <a:t>2024:</a:t>
            </a:r>
          </a:p>
          <a:p>
            <a:pPr algn="ctr"/>
            <a:r>
              <a:rPr lang="it-IT" sz="2200" dirty="0">
                <a:solidFill>
                  <a:srgbClr val="002060"/>
                </a:solidFill>
                <a:latin typeface="Aptos" panose="020B0004020202020204" pitchFamily="34" charset="0"/>
              </a:rPr>
              <a:t>28</a:t>
            </a:r>
            <a:r>
              <a:rPr lang="it-IT" sz="2200" i="0" dirty="0">
                <a:solidFill>
                  <a:srgbClr val="002060"/>
                </a:solidFill>
                <a:latin typeface="Aptos" panose="020B0004020202020204" pitchFamily="34" charset="0"/>
              </a:rPr>
              <a:t>,0 mld €</a:t>
            </a:r>
          </a:p>
        </p:txBody>
      </p:sp>
      <p:pic>
        <p:nvPicPr>
          <p:cNvPr id="53" name="Immagine 52" descr="Immagine che contiene Elementi grafici, simbolo, grafica, Carattere&#10;&#10;Il contenuto generato dall'IA potrebbe non essere corretto.">
            <a:extLst>
              <a:ext uri="{FF2B5EF4-FFF2-40B4-BE49-F238E27FC236}">
                <a16:creationId xmlns:a16="http://schemas.microsoft.com/office/drawing/2014/main" id="{F1E0CF39-365B-C3C3-1060-67EFCD6CE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139" y="2262621"/>
            <a:ext cx="761225" cy="761225"/>
          </a:xfrm>
          <a:prstGeom prst="rect">
            <a:avLst/>
          </a:prstGeom>
          <a:ln>
            <a:noFill/>
          </a:ln>
        </p:spPr>
      </p:pic>
      <p:pic>
        <p:nvPicPr>
          <p:cNvPr id="54" name="Immagine 53" descr="Immagine che contiene Elementi grafici, simbolo, grafica, Carattere&#10;&#10;Il contenuto generato dall'IA potrebbe non essere corretto.">
            <a:extLst>
              <a:ext uri="{FF2B5EF4-FFF2-40B4-BE49-F238E27FC236}">
                <a16:creationId xmlns:a16="http://schemas.microsoft.com/office/drawing/2014/main" id="{024BA604-0EBD-4516-B8A1-00A09C692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543" y="4798684"/>
            <a:ext cx="761225" cy="761225"/>
          </a:xfrm>
          <a:prstGeom prst="rect">
            <a:avLst/>
          </a:prstGeom>
          <a:ln>
            <a:noFill/>
          </a:ln>
        </p:spPr>
      </p:pic>
      <p:sp>
        <p:nvSpPr>
          <p:cNvPr id="68" name="Shape 163">
            <a:extLst>
              <a:ext uri="{FF2B5EF4-FFF2-40B4-BE49-F238E27FC236}">
                <a16:creationId xmlns:a16="http://schemas.microsoft.com/office/drawing/2014/main" id="{4515380B-4E83-0E9E-57B5-536BF62A2E2F}"/>
              </a:ext>
            </a:extLst>
          </p:cNvPr>
          <p:cNvSpPr/>
          <p:nvPr/>
        </p:nvSpPr>
        <p:spPr>
          <a:xfrm flipH="1">
            <a:off x="4219040" y="1072829"/>
            <a:ext cx="3773886" cy="2314696"/>
          </a:xfrm>
          <a:prstGeom prst="roundRect">
            <a:avLst>
              <a:gd name="adj" fmla="val 19014"/>
            </a:avLst>
          </a:prstGeom>
          <a:noFill/>
          <a:ln w="38100">
            <a:solidFill>
              <a:srgbClr val="333399"/>
            </a:solidFill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2800">
              <a:solidFill>
                <a:srgbClr val="002060"/>
              </a:solidFill>
              <a:latin typeface="Montserrat" panose="000005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69" name="Shape 163">
            <a:extLst>
              <a:ext uri="{FF2B5EF4-FFF2-40B4-BE49-F238E27FC236}">
                <a16:creationId xmlns:a16="http://schemas.microsoft.com/office/drawing/2014/main" id="{1D8DE4CD-E8EB-8010-48FE-290C1EFA4EA1}"/>
              </a:ext>
            </a:extLst>
          </p:cNvPr>
          <p:cNvSpPr/>
          <p:nvPr/>
        </p:nvSpPr>
        <p:spPr>
          <a:xfrm flipH="1">
            <a:off x="4168698" y="890509"/>
            <a:ext cx="3827230" cy="628317"/>
          </a:xfrm>
          <a:prstGeom prst="roundRect">
            <a:avLst>
              <a:gd name="adj" fmla="val 19014"/>
            </a:avLst>
          </a:prstGeom>
          <a:solidFill>
            <a:srgbClr val="333399"/>
          </a:solidFill>
          <a:ln w="38100">
            <a:solidFill>
              <a:srgbClr val="333399"/>
            </a:solidFill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it-IT" sz="2200" dirty="0">
                <a:latin typeface="Montserrat" panose="00000500000000000000" pitchFamily="2" charset="0"/>
                <a:ea typeface="Roboto"/>
                <a:cs typeface="Roboto"/>
                <a:sym typeface="Roboto"/>
              </a:rPr>
              <a:t>OPEX</a:t>
            </a:r>
            <a:endParaRPr lang="it-IT" dirty="0">
              <a:latin typeface="Montserrat" panose="000005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71" name="Elaborazione alternativa 70">
            <a:extLst>
              <a:ext uri="{FF2B5EF4-FFF2-40B4-BE49-F238E27FC236}">
                <a16:creationId xmlns:a16="http://schemas.microsoft.com/office/drawing/2014/main" id="{DBB6D052-E11E-F25E-9A05-C571E7D67EBD}"/>
              </a:ext>
            </a:extLst>
          </p:cNvPr>
          <p:cNvSpPr>
            <a:spLocks noChangeAspect="1"/>
          </p:cNvSpPr>
          <p:nvPr/>
        </p:nvSpPr>
        <p:spPr>
          <a:xfrm>
            <a:off x="4981504" y="1382329"/>
            <a:ext cx="3784969" cy="1078678"/>
          </a:xfrm>
          <a:prstGeom prst="flowChartAlternateProcess">
            <a:avLst/>
          </a:prstGeom>
          <a:noFill/>
          <a:ln w="1905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sz="3200" spc="-53" dirty="0">
                <a:solidFill>
                  <a:srgbClr val="FF0000"/>
                </a:solidFill>
                <a:latin typeface="Montserrat" panose="00000500000000000000" pitchFamily="2" charset="0"/>
              </a:rPr>
              <a:t>-20%</a:t>
            </a:r>
          </a:p>
          <a:p>
            <a:pPr algn="ctr"/>
            <a:r>
              <a:rPr lang="it-IT" sz="2400" spc="-53" dirty="0">
                <a:solidFill>
                  <a:srgbClr val="002E54"/>
                </a:solidFill>
                <a:latin typeface="Montserrat" panose="00000500000000000000" pitchFamily="2" charset="0"/>
              </a:rPr>
              <a:t>-5 mld €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CB36F0CB-600D-EF97-2498-C28E575E22DF}"/>
              </a:ext>
            </a:extLst>
          </p:cNvPr>
          <p:cNvSpPr txBox="1"/>
          <p:nvPr/>
        </p:nvSpPr>
        <p:spPr>
          <a:xfrm>
            <a:off x="5915143" y="2445063"/>
            <a:ext cx="2259191" cy="85129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i="0" dirty="0">
                <a:solidFill>
                  <a:srgbClr val="002060"/>
                </a:solidFill>
                <a:latin typeface="Aptos" panose="020B0004020202020204" pitchFamily="34" charset="0"/>
              </a:rPr>
              <a:t>2024:</a:t>
            </a:r>
          </a:p>
          <a:p>
            <a:pPr algn="ctr"/>
            <a:r>
              <a:rPr lang="it-IT" sz="2200" dirty="0">
                <a:solidFill>
                  <a:srgbClr val="002060"/>
                </a:solidFill>
                <a:latin typeface="Aptos" panose="020B0004020202020204" pitchFamily="34" charset="0"/>
              </a:rPr>
              <a:t>20</a:t>
            </a:r>
            <a:r>
              <a:rPr lang="it-IT" sz="2200" i="0" dirty="0">
                <a:solidFill>
                  <a:srgbClr val="002060"/>
                </a:solidFill>
                <a:latin typeface="Aptos" panose="020B0004020202020204" pitchFamily="34" charset="0"/>
              </a:rPr>
              <a:t>,3 mld €</a:t>
            </a:r>
          </a:p>
        </p:txBody>
      </p:sp>
      <p:pic>
        <p:nvPicPr>
          <p:cNvPr id="73" name="Immagine 72" descr="Immagine che contiene Elementi grafici, simbolo, grafica, Carattere&#10;&#10;Il contenuto generato dall'IA potrebbe non essere corretto.">
            <a:extLst>
              <a:ext uri="{FF2B5EF4-FFF2-40B4-BE49-F238E27FC236}">
                <a16:creationId xmlns:a16="http://schemas.microsoft.com/office/drawing/2014/main" id="{F9049E9B-75D3-8094-30C9-4CBFD608F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524" y="2156553"/>
            <a:ext cx="761225" cy="761225"/>
          </a:xfrm>
          <a:prstGeom prst="rect">
            <a:avLst/>
          </a:prstGeom>
          <a:ln>
            <a:noFill/>
          </a:ln>
        </p:spPr>
      </p:pic>
      <p:sp>
        <p:nvSpPr>
          <p:cNvPr id="74" name="Shape 163">
            <a:extLst>
              <a:ext uri="{FF2B5EF4-FFF2-40B4-BE49-F238E27FC236}">
                <a16:creationId xmlns:a16="http://schemas.microsoft.com/office/drawing/2014/main" id="{D395A9E7-EE0B-E526-B48F-993976E26591}"/>
              </a:ext>
            </a:extLst>
          </p:cNvPr>
          <p:cNvSpPr/>
          <p:nvPr/>
        </p:nvSpPr>
        <p:spPr>
          <a:xfrm flipH="1">
            <a:off x="8260988" y="1073027"/>
            <a:ext cx="3773886" cy="2314498"/>
          </a:xfrm>
          <a:prstGeom prst="roundRect">
            <a:avLst>
              <a:gd name="adj" fmla="val 19014"/>
            </a:avLst>
          </a:prstGeom>
          <a:noFill/>
          <a:ln w="38100">
            <a:solidFill>
              <a:srgbClr val="0070C0"/>
            </a:solidFill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2800">
              <a:solidFill>
                <a:srgbClr val="002060"/>
              </a:solidFill>
              <a:latin typeface="Montserrat" panose="000005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75" name="Shape 163">
            <a:extLst>
              <a:ext uri="{FF2B5EF4-FFF2-40B4-BE49-F238E27FC236}">
                <a16:creationId xmlns:a16="http://schemas.microsoft.com/office/drawing/2014/main" id="{FF8F0C73-A08C-C57B-2BA8-1772174021A9}"/>
              </a:ext>
            </a:extLst>
          </p:cNvPr>
          <p:cNvSpPr/>
          <p:nvPr/>
        </p:nvSpPr>
        <p:spPr>
          <a:xfrm flipH="1">
            <a:off x="8210646" y="890509"/>
            <a:ext cx="3827230" cy="628317"/>
          </a:xfrm>
          <a:prstGeom prst="roundRect">
            <a:avLst>
              <a:gd name="adj" fmla="val 19014"/>
            </a:avLst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it-IT" sz="2200" dirty="0">
                <a:latin typeface="Montserrat" panose="00000500000000000000" pitchFamily="2" charset="0"/>
                <a:ea typeface="Roboto"/>
                <a:cs typeface="Roboto"/>
                <a:sym typeface="Roboto"/>
              </a:rPr>
              <a:t>CAPEX</a:t>
            </a:r>
            <a:endParaRPr lang="it-IT" dirty="0">
              <a:latin typeface="Montserrat" panose="000005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3505F3D8-3D46-EFF4-53AC-67C2D69329FA}"/>
              </a:ext>
            </a:extLst>
          </p:cNvPr>
          <p:cNvSpPr txBox="1"/>
          <p:nvPr/>
        </p:nvSpPr>
        <p:spPr>
          <a:xfrm>
            <a:off x="3637403" y="1487804"/>
            <a:ext cx="2649860" cy="85129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i="0" dirty="0">
                <a:solidFill>
                  <a:srgbClr val="002060"/>
                </a:solidFill>
                <a:latin typeface="Aptos" panose="020B0004020202020204" pitchFamily="34" charset="0"/>
              </a:rPr>
              <a:t>2010:</a:t>
            </a:r>
          </a:p>
          <a:p>
            <a:pPr algn="ctr"/>
            <a:r>
              <a:rPr lang="it-IT" sz="2200" i="0" dirty="0">
                <a:solidFill>
                  <a:srgbClr val="002060"/>
                </a:solidFill>
                <a:latin typeface="Aptos" panose="020B0004020202020204" pitchFamily="34" charset="0"/>
              </a:rPr>
              <a:t>25,3 mld €</a:t>
            </a: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D2F4C39F-6F17-95E4-563A-521503618F5B}"/>
              </a:ext>
            </a:extLst>
          </p:cNvPr>
          <p:cNvSpPr txBox="1"/>
          <p:nvPr/>
        </p:nvSpPr>
        <p:spPr>
          <a:xfrm>
            <a:off x="8454435" y="1555593"/>
            <a:ext cx="34338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-53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&gt;100 mld €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-53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investiti per le infrastrutture TLC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-53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(rete e licenze)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-53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ca </a:t>
            </a:r>
            <a:r>
              <a:rPr kumimoji="0" lang="it-IT" sz="3600" b="1" i="0" u="none" strike="noStrike" kern="1200" cap="none" spc="-53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7 mld € </a:t>
            </a:r>
            <a:r>
              <a:rPr kumimoji="0" lang="it-IT" sz="1800" b="1" i="0" u="none" strike="noStrike" kern="1200" cap="none" spc="-53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all’anno</a:t>
            </a:r>
          </a:p>
        </p:txBody>
      </p:sp>
      <p:pic>
        <p:nvPicPr>
          <p:cNvPr id="83" name="Immagine 82" descr="Immagine che contiene simbolo, cartone animato&#10;&#10;Il contenuto generato dall'IA potrebbe non essere corretto.">
            <a:extLst>
              <a:ext uri="{FF2B5EF4-FFF2-40B4-BE49-F238E27FC236}">
                <a16:creationId xmlns:a16="http://schemas.microsoft.com/office/drawing/2014/main" id="{92017CC1-2942-E2B0-DD8E-4448D4DF1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896" y="815713"/>
            <a:ext cx="693036" cy="693036"/>
          </a:xfrm>
          <a:prstGeom prst="rect">
            <a:avLst/>
          </a:prstGeom>
        </p:spPr>
      </p:pic>
      <p:pic>
        <p:nvPicPr>
          <p:cNvPr id="84" name="Immagine 83" descr="Immagine che contiene simbolo, cartone animato&#10;&#10;Il contenuto generato dall'IA potrebbe non essere corretto.">
            <a:extLst>
              <a:ext uri="{FF2B5EF4-FFF2-40B4-BE49-F238E27FC236}">
                <a16:creationId xmlns:a16="http://schemas.microsoft.com/office/drawing/2014/main" id="{E8D1FE03-3F82-9701-7020-302C6F978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1383" y="865926"/>
            <a:ext cx="693036" cy="693036"/>
          </a:xfrm>
          <a:prstGeom prst="rect">
            <a:avLst/>
          </a:prstGeom>
        </p:spPr>
      </p:pic>
      <p:pic>
        <p:nvPicPr>
          <p:cNvPr id="24" name="Immagine 23" descr="Immagine che contiene simbolo, schermata&#10;&#10;Il contenuto generato dall'IA potrebbe non essere corretto.">
            <a:extLst>
              <a:ext uri="{FF2B5EF4-FFF2-40B4-BE49-F238E27FC236}">
                <a16:creationId xmlns:a16="http://schemas.microsoft.com/office/drawing/2014/main" id="{10824AAE-2AAA-3B65-E17C-C4F1686C6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13" y="3561413"/>
            <a:ext cx="570320" cy="570320"/>
          </a:xfrm>
          <a:prstGeom prst="rect">
            <a:avLst/>
          </a:prstGeom>
        </p:spPr>
      </p:pic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38976E37-AC2F-19D1-4E76-A19013F0DEB2}"/>
              </a:ext>
            </a:extLst>
          </p:cNvPr>
          <p:cNvSpPr txBox="1"/>
          <p:nvPr/>
        </p:nvSpPr>
        <p:spPr>
          <a:xfrm>
            <a:off x="1897043" y="5242032"/>
            <a:ext cx="2259191" cy="85129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i="0" dirty="0">
                <a:solidFill>
                  <a:srgbClr val="002060"/>
                </a:solidFill>
                <a:latin typeface="Aptos" panose="020B0004020202020204" pitchFamily="34" charset="0"/>
              </a:rPr>
              <a:t>2024:</a:t>
            </a:r>
          </a:p>
          <a:p>
            <a:pPr algn="ctr"/>
            <a:r>
              <a:rPr lang="it-IT" sz="2200" i="0" dirty="0">
                <a:solidFill>
                  <a:srgbClr val="002060"/>
                </a:solidFill>
                <a:latin typeface="Aptos" panose="020B0004020202020204" pitchFamily="34" charset="0"/>
              </a:rPr>
              <a:t>0,02 mld €</a:t>
            </a:r>
          </a:p>
        </p:txBody>
      </p:sp>
      <p:sp>
        <p:nvSpPr>
          <p:cNvPr id="87" name="Shape 163">
            <a:extLst>
              <a:ext uri="{FF2B5EF4-FFF2-40B4-BE49-F238E27FC236}">
                <a16:creationId xmlns:a16="http://schemas.microsoft.com/office/drawing/2014/main" id="{645E1F9B-9BCE-9CE5-4CD4-51F68FF19ACF}"/>
              </a:ext>
            </a:extLst>
          </p:cNvPr>
          <p:cNvSpPr/>
          <p:nvPr/>
        </p:nvSpPr>
        <p:spPr>
          <a:xfrm flipH="1">
            <a:off x="4247167" y="3731735"/>
            <a:ext cx="3773886" cy="2314696"/>
          </a:xfrm>
          <a:prstGeom prst="roundRect">
            <a:avLst>
              <a:gd name="adj" fmla="val 19014"/>
            </a:avLst>
          </a:prstGeom>
          <a:noFill/>
          <a:ln w="38100">
            <a:solidFill>
              <a:srgbClr val="FF655C"/>
            </a:solidFill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2800">
              <a:solidFill>
                <a:srgbClr val="002060"/>
              </a:solidFill>
              <a:latin typeface="Montserrat" panose="000005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7CA36D6F-CB06-08D6-42BE-78C4033BC77D}"/>
              </a:ext>
            </a:extLst>
          </p:cNvPr>
          <p:cNvSpPr txBox="1"/>
          <p:nvPr/>
        </p:nvSpPr>
        <p:spPr>
          <a:xfrm>
            <a:off x="6095669" y="5125741"/>
            <a:ext cx="2259191" cy="85129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i="0" dirty="0">
                <a:solidFill>
                  <a:srgbClr val="002060"/>
                </a:solidFill>
                <a:latin typeface="Aptos" panose="020B0004020202020204" pitchFamily="34" charset="0"/>
              </a:rPr>
              <a:t>2024:</a:t>
            </a:r>
          </a:p>
          <a:p>
            <a:pPr algn="ctr"/>
            <a:r>
              <a:rPr lang="it-IT" sz="2200" i="0" dirty="0">
                <a:solidFill>
                  <a:srgbClr val="002060"/>
                </a:solidFill>
                <a:latin typeface="Aptos" panose="020B0004020202020204" pitchFamily="34" charset="0"/>
              </a:rPr>
              <a:t>1,8%</a:t>
            </a:r>
          </a:p>
        </p:txBody>
      </p:sp>
      <p:pic>
        <p:nvPicPr>
          <p:cNvPr id="91" name="Immagine 90" descr="Immagine che contiene Elementi grafici, simbolo, grafica, Carattere&#10;&#10;Il contenuto generato dall'IA potrebbe non essere corretto.">
            <a:extLst>
              <a:ext uri="{FF2B5EF4-FFF2-40B4-BE49-F238E27FC236}">
                <a16:creationId xmlns:a16="http://schemas.microsoft.com/office/drawing/2014/main" id="{AE40F1CF-2B5C-E2EC-619D-0F77CB1F4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469" y="4660466"/>
            <a:ext cx="761225" cy="761225"/>
          </a:xfrm>
          <a:prstGeom prst="rect">
            <a:avLst/>
          </a:prstGeom>
          <a:ln>
            <a:noFill/>
          </a:ln>
        </p:spPr>
      </p:pic>
      <p:sp>
        <p:nvSpPr>
          <p:cNvPr id="92" name="Shape 163">
            <a:extLst>
              <a:ext uri="{FF2B5EF4-FFF2-40B4-BE49-F238E27FC236}">
                <a16:creationId xmlns:a16="http://schemas.microsoft.com/office/drawing/2014/main" id="{F1D8D639-DAE7-6613-1170-71DD08867F35}"/>
              </a:ext>
            </a:extLst>
          </p:cNvPr>
          <p:cNvSpPr/>
          <p:nvPr/>
        </p:nvSpPr>
        <p:spPr>
          <a:xfrm flipH="1">
            <a:off x="8289115" y="3731933"/>
            <a:ext cx="3773886" cy="2314498"/>
          </a:xfrm>
          <a:prstGeom prst="roundRect">
            <a:avLst>
              <a:gd name="adj" fmla="val 19014"/>
            </a:avLst>
          </a:prstGeom>
          <a:noFill/>
          <a:ln w="38100">
            <a:solidFill>
              <a:srgbClr val="27D5A2"/>
            </a:solidFill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2800">
              <a:solidFill>
                <a:srgbClr val="002060"/>
              </a:solidFill>
              <a:latin typeface="Montserrat" panose="000005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93" name="Shape 163">
            <a:extLst>
              <a:ext uri="{FF2B5EF4-FFF2-40B4-BE49-F238E27FC236}">
                <a16:creationId xmlns:a16="http://schemas.microsoft.com/office/drawing/2014/main" id="{108684A3-0AF4-4210-AE12-3CCAD59082BC}"/>
              </a:ext>
            </a:extLst>
          </p:cNvPr>
          <p:cNvSpPr/>
          <p:nvPr/>
        </p:nvSpPr>
        <p:spPr>
          <a:xfrm flipH="1">
            <a:off x="8238773" y="3549415"/>
            <a:ext cx="3827230" cy="628317"/>
          </a:xfrm>
          <a:prstGeom prst="roundRect">
            <a:avLst>
              <a:gd name="adj" fmla="val 19014"/>
            </a:avLst>
          </a:prstGeom>
          <a:solidFill>
            <a:srgbClr val="27D5A2"/>
          </a:solidFill>
          <a:ln w="38100">
            <a:solidFill>
              <a:srgbClr val="27D5A2"/>
            </a:solidFill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it-IT" sz="2200" dirty="0">
                <a:latin typeface="Montserrat" panose="00000500000000000000" pitchFamily="2" charset="0"/>
                <a:ea typeface="Roboto"/>
                <a:cs typeface="Roboto"/>
                <a:sym typeface="Roboto"/>
              </a:rPr>
              <a:t>ROI </a:t>
            </a:r>
            <a:r>
              <a:rPr lang="it-IT" sz="2200" b="0" dirty="0">
                <a:latin typeface="Montserrat" panose="00000500000000000000" pitchFamily="2" charset="0"/>
                <a:ea typeface="Roboto"/>
                <a:cs typeface="Roboto"/>
                <a:sym typeface="Roboto"/>
              </a:rPr>
              <a:t>vs</a:t>
            </a:r>
            <a:r>
              <a:rPr lang="it-IT" sz="2200" dirty="0">
                <a:latin typeface="Montserrat" panose="00000500000000000000" pitchFamily="2" charset="0"/>
                <a:ea typeface="Roboto"/>
                <a:cs typeface="Roboto"/>
                <a:sym typeface="Roboto"/>
              </a:rPr>
              <a:t> WACC</a:t>
            </a:r>
            <a:endParaRPr lang="it-IT" dirty="0">
              <a:latin typeface="Montserrat" panose="000005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91156381-8B06-E885-C32A-5CBD8D2CC413}"/>
              </a:ext>
            </a:extLst>
          </p:cNvPr>
          <p:cNvSpPr txBox="1"/>
          <p:nvPr/>
        </p:nvSpPr>
        <p:spPr>
          <a:xfrm>
            <a:off x="3817929" y="4168482"/>
            <a:ext cx="2649860" cy="85129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i="0" dirty="0">
                <a:solidFill>
                  <a:srgbClr val="002060"/>
                </a:solidFill>
                <a:latin typeface="Aptos" panose="020B0004020202020204" pitchFamily="34" charset="0"/>
              </a:rPr>
              <a:t>2019:</a:t>
            </a:r>
          </a:p>
          <a:p>
            <a:pPr algn="ctr"/>
            <a:r>
              <a:rPr lang="it-IT" sz="2200" dirty="0">
                <a:solidFill>
                  <a:srgbClr val="002060"/>
                </a:solidFill>
                <a:latin typeface="Aptos" panose="020B0004020202020204" pitchFamily="34" charset="0"/>
              </a:rPr>
              <a:t>13,1%</a:t>
            </a:r>
            <a:endParaRPr lang="it-IT" sz="2200" i="0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51" name="Immagine 50" descr="Immagine che contiene schermata, palla da biliardo, cerchio, cartone animato&#10;&#10;Il contenuto generato dall'IA potrebbe non essere corretto.">
            <a:extLst>
              <a:ext uri="{FF2B5EF4-FFF2-40B4-BE49-F238E27FC236}">
                <a16:creationId xmlns:a16="http://schemas.microsoft.com/office/drawing/2014/main" id="{F4A2CE92-F69A-363F-AD9B-BC5FFA37BF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8765" y="3517376"/>
            <a:ext cx="754492" cy="754492"/>
          </a:xfrm>
          <a:prstGeom prst="rect">
            <a:avLst/>
          </a:prstGeom>
        </p:spPr>
      </p:pic>
      <p:pic>
        <p:nvPicPr>
          <p:cNvPr id="31" name="Immagine 30" descr="Immagine che contiene Elementi grafici, clipart, simbolo, grafica&#10;&#10;Il contenuto generato dall'IA potrebbe non essere corretto.">
            <a:extLst>
              <a:ext uri="{FF2B5EF4-FFF2-40B4-BE49-F238E27FC236}">
                <a16:creationId xmlns:a16="http://schemas.microsoft.com/office/drawing/2014/main" id="{57FA9248-2020-F093-6D88-67EC8AF202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9455" y="3517376"/>
            <a:ext cx="773546" cy="77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6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298E1-BCBC-BBE5-C581-D9BE7AB16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D6434-4DB3-5D98-2EB4-E0BDBAAC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77" y="298610"/>
            <a:ext cx="11062495" cy="524648"/>
          </a:xfrm>
          <a:prstGeom prst="rect">
            <a:avLst/>
          </a:prstGeom>
        </p:spPr>
        <p:txBody>
          <a:bodyPr/>
          <a:lstStyle/>
          <a:p>
            <a:r>
              <a:rPr lang="it-IT" sz="2200" b="1" dirty="0">
                <a:latin typeface="Aptos Black" panose="020B0004020202020204" pitchFamily="34" charset="0"/>
              </a:rPr>
              <a:t>La dinamica dei ricavi Retail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B254871-9F68-D3BE-06F8-C3F136D5D4E2}"/>
              </a:ext>
            </a:extLst>
          </p:cNvPr>
          <p:cNvSpPr txBox="1"/>
          <p:nvPr/>
        </p:nvSpPr>
        <p:spPr>
          <a:xfrm>
            <a:off x="-1075292" y="6363862"/>
            <a:ext cx="11495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625519">
              <a:defRPr/>
            </a:pPr>
            <a:r>
              <a:rPr lang="it-IT" sz="1200" b="0" i="1" dirty="0">
                <a:solidFill>
                  <a:srgbClr val="006376"/>
                </a:solidFill>
                <a:latin typeface="Montserrat" panose="00000500000000000000" pitchFamily="2" charset="0"/>
              </a:rPr>
              <a:t>Fonte: Rielaborazione Osservatori Digital Innovation </a:t>
            </a:r>
            <a:r>
              <a:rPr lang="it-IT" sz="1200" b="0" i="1" dirty="0" err="1">
                <a:solidFill>
                  <a:srgbClr val="006376"/>
                </a:solidFill>
                <a:latin typeface="Montserrat" panose="00000500000000000000" pitchFamily="2" charset="0"/>
              </a:rPr>
              <a:t>PoliMi</a:t>
            </a:r>
            <a:r>
              <a:rPr lang="it-IT" sz="1200" b="0" i="1" dirty="0">
                <a:solidFill>
                  <a:srgbClr val="006376"/>
                </a:solidFill>
                <a:latin typeface="Montserrat" panose="00000500000000000000" pitchFamily="2" charset="0"/>
              </a:rPr>
              <a:t> su dati </a:t>
            </a:r>
            <a:r>
              <a:rPr lang="it-IT" sz="1200" b="0" i="1" dirty="0" err="1">
                <a:solidFill>
                  <a:srgbClr val="006376"/>
                </a:solidFill>
                <a:latin typeface="Montserrat" panose="00000500000000000000" pitchFamily="2" charset="0"/>
              </a:rPr>
              <a:t>Asstel</a:t>
            </a:r>
            <a:r>
              <a:rPr lang="it-IT" sz="1200" b="0" i="1" dirty="0">
                <a:solidFill>
                  <a:srgbClr val="006376"/>
                </a:solidFill>
                <a:latin typeface="Montserrat" panose="00000500000000000000" pitchFamily="2" charset="0"/>
              </a:rPr>
              <a:t> 2025 e bilanci aziendali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B7C874-A244-EE61-965A-ADC5284CD96E}"/>
              </a:ext>
            </a:extLst>
          </p:cNvPr>
          <p:cNvSpPr txBox="1"/>
          <p:nvPr/>
        </p:nvSpPr>
        <p:spPr>
          <a:xfrm>
            <a:off x="1170437" y="4392537"/>
            <a:ext cx="10124011" cy="1123712"/>
          </a:xfrm>
          <a:prstGeom prst="roundRect">
            <a:avLst/>
          </a:prstGeom>
          <a:noFill/>
          <a:ln w="9525">
            <a:solidFill>
              <a:srgbClr val="0E4C62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marL="88898" algn="ctr"/>
            <a:r>
              <a:rPr lang="it-IT" sz="2000" b="0" spc="-10" dirty="0">
                <a:solidFill>
                  <a:srgbClr val="006376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prime stime realizzate dai bilanci 2025 </a:t>
            </a:r>
            <a:r>
              <a:rPr lang="it-IT" sz="2000" b="0" u="sng" spc="-10" dirty="0">
                <a:solidFill>
                  <a:srgbClr val="006376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confermano le dinamiche degli ultimi anni</a:t>
            </a:r>
            <a:r>
              <a:rPr lang="it-IT" sz="2000" b="0" spc="-10" dirty="0">
                <a:solidFill>
                  <a:srgbClr val="006376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431798" indent="-342900" algn="ctr">
              <a:buFont typeface="Wingdings" panose="05000000000000000000" pitchFamily="2" charset="2"/>
              <a:buChar char="ü"/>
            </a:pPr>
            <a:r>
              <a:rPr lang="it-IT" sz="2000" b="0" spc="-10" dirty="0">
                <a:solidFill>
                  <a:srgbClr val="006376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 a </a:t>
            </a:r>
            <a:r>
              <a:rPr lang="it-IT" sz="2000" spc="-10" dirty="0">
                <a:solidFill>
                  <a:srgbClr val="006376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crescere il mercato fisso (spinto da </a:t>
            </a:r>
            <a:r>
              <a:rPr lang="it-IT" sz="2000" spc="-10" dirty="0">
                <a:solidFill>
                  <a:srgbClr val="2AD0FF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B2b e ICT</a:t>
            </a:r>
            <a:r>
              <a:rPr lang="it-IT" sz="2000" spc="-10" dirty="0">
                <a:solidFill>
                  <a:srgbClr val="006376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31798" indent="-342900" algn="ctr">
              <a:buFont typeface="Wingdings" panose="05000000000000000000" pitchFamily="2" charset="2"/>
              <a:buChar char="ü"/>
            </a:pPr>
            <a:r>
              <a:rPr lang="it-IT" sz="2000" spc="-10" dirty="0">
                <a:solidFill>
                  <a:srgbClr val="006376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0" spc="-10" dirty="0">
                <a:solidFill>
                  <a:srgbClr val="006376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 a </a:t>
            </a:r>
            <a:r>
              <a:rPr lang="it-IT" sz="2000" spc="-10" dirty="0">
                <a:solidFill>
                  <a:srgbClr val="006376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diminuisce il mercato mobile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3DD5061-0112-15F3-1C1F-3D830AFCB4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6" y="4571133"/>
            <a:ext cx="840000" cy="84000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BBFF66B-3333-FCEC-F8F6-335566F4E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8" y="1041032"/>
            <a:ext cx="11062495" cy="3338824"/>
          </a:xfrm>
          <a:prstGeom prst="rect">
            <a:avLst/>
          </a:prstGeom>
        </p:spPr>
      </p:pic>
      <p:sp>
        <p:nvSpPr>
          <p:cNvPr id="11" name="Freccia in su 10">
            <a:extLst>
              <a:ext uri="{FF2B5EF4-FFF2-40B4-BE49-F238E27FC236}">
                <a16:creationId xmlns:a16="http://schemas.microsoft.com/office/drawing/2014/main" id="{B75B2E15-D342-7064-49C9-52713590E4E2}"/>
              </a:ext>
            </a:extLst>
          </p:cNvPr>
          <p:cNvSpPr/>
          <p:nvPr/>
        </p:nvSpPr>
        <p:spPr bwMode="auto">
          <a:xfrm>
            <a:off x="11016656" y="3279227"/>
            <a:ext cx="404716" cy="354189"/>
          </a:xfrm>
          <a:prstGeom prst="upArrow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08000" tIns="180000" rIns="108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000" b="1" i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Freccia in su 15">
            <a:extLst>
              <a:ext uri="{FF2B5EF4-FFF2-40B4-BE49-F238E27FC236}">
                <a16:creationId xmlns:a16="http://schemas.microsoft.com/office/drawing/2014/main" id="{D79026A3-AF57-FE14-630F-95AFF717867F}"/>
              </a:ext>
            </a:extLst>
          </p:cNvPr>
          <p:cNvSpPr/>
          <p:nvPr/>
        </p:nvSpPr>
        <p:spPr bwMode="auto">
          <a:xfrm rot="10800000">
            <a:off x="10979939" y="2805526"/>
            <a:ext cx="478149" cy="385839"/>
          </a:xfrm>
          <a:prstGeom prst="upArrow">
            <a:avLst/>
          </a:prstGeom>
          <a:solidFill>
            <a:srgbClr val="2AD0FF"/>
          </a:solidFill>
          <a:ln>
            <a:noFill/>
          </a:ln>
          <a:effectLst/>
        </p:spPr>
        <p:txBody>
          <a:bodyPr vert="horz" wrap="square" lIns="108000" tIns="180000" rIns="108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000" b="1" i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Elaborazione alternativa 16">
            <a:extLst>
              <a:ext uri="{FF2B5EF4-FFF2-40B4-BE49-F238E27FC236}">
                <a16:creationId xmlns:a16="http://schemas.microsoft.com/office/drawing/2014/main" id="{3AA80346-FED8-9ADF-D8AC-AE1579AE54BF}"/>
              </a:ext>
            </a:extLst>
          </p:cNvPr>
          <p:cNvSpPr/>
          <p:nvPr/>
        </p:nvSpPr>
        <p:spPr>
          <a:xfrm>
            <a:off x="9739508" y="1095002"/>
            <a:ext cx="2305331" cy="424273"/>
          </a:xfrm>
          <a:prstGeom prst="flowChartAlternateProcess">
            <a:avLst/>
          </a:prstGeom>
          <a:noFill/>
          <a:ln w="19050">
            <a:solidFill>
              <a:srgbClr val="002E54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it-IT" sz="2133" spc="-53" dirty="0">
                <a:solidFill>
                  <a:srgbClr val="002E54"/>
                </a:solidFill>
                <a:latin typeface="Aptos" panose="020B0004020202020204" pitchFamily="34" charset="0"/>
              </a:rPr>
              <a:t>Trend 2024-25E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077DDDED-8EA3-2E20-CA13-CDE74DCA0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364" y="864997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7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B8A23-9950-634E-DD86-992DBC927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3C16C1F5-B51F-5FDA-1E40-971477BE2B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3249156"/>
              </p:ext>
            </p:extLst>
          </p:nvPr>
        </p:nvGraphicFramePr>
        <p:xfrm>
          <a:off x="2293836" y="1125349"/>
          <a:ext cx="8501737" cy="3722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30B287B9-3774-963E-2195-564227E711C9}"/>
              </a:ext>
            </a:extLst>
          </p:cNvPr>
          <p:cNvSpPr txBox="1"/>
          <p:nvPr/>
        </p:nvSpPr>
        <p:spPr>
          <a:xfrm>
            <a:off x="7926589" y="4542706"/>
            <a:ext cx="16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tx1"/>
                </a:solidFill>
                <a:latin typeface="Montserrat" panose="00000500000000000000" pitchFamily="2" charset="0"/>
              </a:rPr>
              <a:t>Ricavi </a:t>
            </a:r>
          </a:p>
          <a:p>
            <a:pPr algn="ctr"/>
            <a:r>
              <a:rPr lang="it-IT" sz="1100" dirty="0">
                <a:solidFill>
                  <a:schemeClr val="tx1"/>
                </a:solidFill>
                <a:latin typeface="Montserrat" panose="00000500000000000000" pitchFamily="2" charset="0"/>
              </a:rPr>
              <a:t>ICT</a:t>
            </a:r>
            <a:endParaRPr lang="it-IT" sz="1100" i="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23C3EF1-7818-B800-3D7A-2C1299764A0F}"/>
              </a:ext>
            </a:extLst>
          </p:cNvPr>
          <p:cNvSpPr txBox="1"/>
          <p:nvPr/>
        </p:nvSpPr>
        <p:spPr>
          <a:xfrm>
            <a:off x="3808625" y="4542706"/>
            <a:ext cx="16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tx1"/>
                </a:solidFill>
                <a:latin typeface="Montserrat" panose="00000500000000000000" pitchFamily="2" charset="0"/>
              </a:rPr>
              <a:t>Ricavi B2b</a:t>
            </a:r>
          </a:p>
          <a:p>
            <a:pPr algn="ctr"/>
            <a:r>
              <a:rPr lang="it-IT" sz="1100" dirty="0">
                <a:solidFill>
                  <a:schemeClr val="tx1"/>
                </a:solidFill>
                <a:latin typeface="Montserrat" panose="00000500000000000000" pitchFamily="2" charset="0"/>
              </a:rPr>
              <a:t>Retail r</a:t>
            </a:r>
            <a:r>
              <a:rPr lang="it-IT" sz="1100" i="0" dirty="0">
                <a:solidFill>
                  <a:schemeClr val="tx1"/>
                </a:solidFill>
                <a:latin typeface="Montserrat" panose="00000500000000000000" pitchFamily="2" charset="0"/>
              </a:rPr>
              <a:t>ete mo</a:t>
            </a:r>
            <a:r>
              <a:rPr lang="it-IT" sz="1100" dirty="0">
                <a:solidFill>
                  <a:schemeClr val="tx1"/>
                </a:solidFill>
                <a:latin typeface="Montserrat" panose="00000500000000000000" pitchFamily="2" charset="0"/>
              </a:rPr>
              <a:t>bile</a:t>
            </a:r>
            <a:endParaRPr lang="it-IT" sz="1100" i="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1DFB1C30-60D1-A498-DE1C-CB30C44019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7922370"/>
              </p:ext>
            </p:extLst>
          </p:nvPr>
        </p:nvGraphicFramePr>
        <p:xfrm>
          <a:off x="1792815" y="1132687"/>
          <a:ext cx="8007810" cy="3722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9F2B2B3-7DF7-24A4-0554-6D808F0A554D}"/>
              </a:ext>
            </a:extLst>
          </p:cNvPr>
          <p:cNvSpPr txBox="1"/>
          <p:nvPr/>
        </p:nvSpPr>
        <p:spPr>
          <a:xfrm>
            <a:off x="1288113" y="4964657"/>
            <a:ext cx="10204540" cy="1237218"/>
          </a:xfrm>
          <a:prstGeom prst="roundRect">
            <a:avLst/>
          </a:prstGeom>
          <a:noFill/>
          <a:ln w="9525">
            <a:solidFill>
              <a:srgbClr val="0E4C62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it-IT" sz="2000" b="0" u="sng" dirty="0">
                <a:solidFill>
                  <a:srgbClr val="006376"/>
                </a:solidFill>
                <a:latin typeface="Aptos" panose="020B0004020202020204" pitchFamily="34" charset="0"/>
              </a:rPr>
              <a:t>Nel 2025 continuano i trend degli ultimi anni</a:t>
            </a:r>
            <a:r>
              <a:rPr lang="it-IT" sz="2000" b="0" dirty="0">
                <a:solidFill>
                  <a:srgbClr val="006376"/>
                </a:solidFill>
                <a:latin typeface="Aptos" panose="020B0004020202020204" pitchFamily="34" charset="0"/>
              </a:rPr>
              <a:t>: </a:t>
            </a:r>
          </a:p>
          <a:p>
            <a:pPr marL="342900" indent="-342900" algn="ctr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solidFill>
                  <a:srgbClr val="006376"/>
                </a:solidFill>
                <a:latin typeface="Aptos" panose="020B0004020202020204" pitchFamily="34" charset="0"/>
              </a:rPr>
              <a:t>crescono i ricavi B2b</a:t>
            </a:r>
            <a:endParaRPr lang="it-IT" sz="2000" b="0" dirty="0">
              <a:solidFill>
                <a:srgbClr val="006376"/>
              </a:solidFill>
              <a:latin typeface="Aptos" panose="020B0004020202020204" pitchFamily="34" charset="0"/>
            </a:endParaRPr>
          </a:p>
          <a:p>
            <a:pPr marL="342900" indent="-342900" algn="ctr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solidFill>
                  <a:srgbClr val="006376"/>
                </a:solidFill>
                <a:latin typeface="Aptos" panose="020B0004020202020204" pitchFamily="34" charset="0"/>
              </a:rPr>
              <a:t>Crescono, double digit, i ricavi da servizi ICT (Cloud, Cybersecurity, </a:t>
            </a:r>
            <a:r>
              <a:rPr lang="it-IT" sz="2000" dirty="0" err="1">
                <a:solidFill>
                  <a:srgbClr val="006376"/>
                </a:solidFill>
                <a:latin typeface="Aptos" panose="020B0004020202020204" pitchFamily="34" charset="0"/>
              </a:rPr>
              <a:t>Iot</a:t>
            </a:r>
            <a:r>
              <a:rPr lang="it-IT" sz="2000" dirty="0">
                <a:solidFill>
                  <a:srgbClr val="006376"/>
                </a:solidFill>
                <a:latin typeface="Aptos" panose="020B0004020202020204" pitchFamily="34" charset="0"/>
              </a:rPr>
              <a:t>, …)</a:t>
            </a:r>
            <a:endParaRPr lang="it-IT" sz="2000" spc="-10" dirty="0">
              <a:solidFill>
                <a:srgbClr val="006376"/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CCC25292-19DF-2F27-488C-E448A0D33A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52" y="5196421"/>
            <a:ext cx="840000" cy="840000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A4B26AB-8D4E-29BA-7A41-1AE6953FCC42}"/>
              </a:ext>
            </a:extLst>
          </p:cNvPr>
          <p:cNvSpPr txBox="1"/>
          <p:nvPr/>
        </p:nvSpPr>
        <p:spPr>
          <a:xfrm>
            <a:off x="1749643" y="4542706"/>
            <a:ext cx="16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tx1"/>
                </a:solidFill>
                <a:latin typeface="Montserrat" panose="00000500000000000000" pitchFamily="2" charset="0"/>
              </a:rPr>
              <a:t>Ricavi B2b</a:t>
            </a:r>
          </a:p>
          <a:p>
            <a:pPr algn="ctr"/>
            <a:r>
              <a:rPr lang="it-IT" sz="1100" dirty="0">
                <a:solidFill>
                  <a:schemeClr val="tx1"/>
                </a:solidFill>
                <a:latin typeface="Montserrat" panose="00000500000000000000" pitchFamily="2" charset="0"/>
              </a:rPr>
              <a:t>Retail rete fissa</a:t>
            </a:r>
            <a:endParaRPr lang="it-IT" sz="1100" i="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B6874DB-816D-9213-C3CC-F4EDAB4C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53" y="298610"/>
            <a:ext cx="11062495" cy="524648"/>
          </a:xfrm>
          <a:prstGeom prst="rect">
            <a:avLst/>
          </a:prstGeom>
        </p:spPr>
        <p:txBody>
          <a:bodyPr/>
          <a:lstStyle/>
          <a:p>
            <a:r>
              <a:rPr lang="it-IT" sz="2200" b="1" dirty="0">
                <a:latin typeface="Aptos Black" panose="020B0004020202020204" pitchFamily="34" charset="0"/>
              </a:rPr>
              <a:t>Le dinamiche dei ricavi B2B e ICT</a:t>
            </a:r>
            <a:endParaRPr lang="it-IT" b="1" dirty="0">
              <a:highlight>
                <a:srgbClr val="FFFF00"/>
              </a:highlight>
              <a:latin typeface="Aptos Black" panose="020B00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8A9F303-DEFA-BC07-47F8-696536EB5F19}"/>
              </a:ext>
            </a:extLst>
          </p:cNvPr>
          <p:cNvSpPr txBox="1"/>
          <p:nvPr/>
        </p:nvSpPr>
        <p:spPr>
          <a:xfrm>
            <a:off x="1851548" y="846795"/>
            <a:ext cx="1226916" cy="4497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b="1" dirty="0">
                <a:solidFill>
                  <a:srgbClr val="002E54"/>
                </a:solidFill>
                <a:latin typeface="Montserrat" panose="00000500000000000000" pitchFamily="2" charset="0"/>
                <a:cs typeface="Trebuchet MS"/>
              </a:rPr>
              <a:t>Mld€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6FBF361-D031-1F3A-CFA9-89A94715D0D6}"/>
              </a:ext>
            </a:extLst>
          </p:cNvPr>
          <p:cNvSpPr txBox="1"/>
          <p:nvPr/>
        </p:nvSpPr>
        <p:spPr>
          <a:xfrm>
            <a:off x="5867607" y="4542706"/>
            <a:ext cx="16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tx1"/>
                </a:solidFill>
                <a:latin typeface="Montserrat" panose="00000500000000000000" pitchFamily="2" charset="0"/>
              </a:rPr>
              <a:t>Peso % ricavi B2b </a:t>
            </a:r>
          </a:p>
          <a:p>
            <a:pPr algn="ctr"/>
            <a:r>
              <a:rPr lang="it-IT" sz="1100" dirty="0">
                <a:solidFill>
                  <a:schemeClr val="tx1"/>
                </a:solidFill>
                <a:latin typeface="Montserrat" panose="00000500000000000000" pitchFamily="2" charset="0"/>
              </a:rPr>
              <a:t>su ricavi retail</a:t>
            </a:r>
            <a:endParaRPr lang="it-IT" sz="1100" i="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2871B8F-1149-8B57-1B87-9150781E9E95}"/>
              </a:ext>
            </a:extLst>
          </p:cNvPr>
          <p:cNvSpPr txBox="1"/>
          <p:nvPr/>
        </p:nvSpPr>
        <p:spPr>
          <a:xfrm>
            <a:off x="1543336" y="4660550"/>
            <a:ext cx="360000" cy="180000"/>
          </a:xfrm>
          <a:prstGeom prst="rect">
            <a:avLst/>
          </a:prstGeom>
          <a:solidFill>
            <a:srgbClr val="84CF90"/>
          </a:solidFill>
        </p:spPr>
        <p:txBody>
          <a:bodyPr wrap="square" rtlCol="0">
            <a:spAutoFit/>
          </a:bodyPr>
          <a:lstStyle/>
          <a:p>
            <a:pPr algn="ctr"/>
            <a:endParaRPr lang="it-IT" i="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D1ECD55-19EF-9C9D-51FC-6B057FC0D67B}"/>
              </a:ext>
            </a:extLst>
          </p:cNvPr>
          <p:cNvSpPr txBox="1"/>
          <p:nvPr/>
        </p:nvSpPr>
        <p:spPr>
          <a:xfrm>
            <a:off x="5590885" y="4660550"/>
            <a:ext cx="360000" cy="180000"/>
          </a:xfrm>
          <a:prstGeom prst="rect">
            <a:avLst/>
          </a:prstGeom>
          <a:solidFill>
            <a:srgbClr val="FF655C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it-IT" i="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F3EEC0-6316-FFCE-B14C-5FD6D1CDA534}"/>
              </a:ext>
            </a:extLst>
          </p:cNvPr>
          <p:cNvSpPr txBox="1"/>
          <p:nvPr/>
        </p:nvSpPr>
        <p:spPr>
          <a:xfrm>
            <a:off x="7982749" y="4660550"/>
            <a:ext cx="360000" cy="180000"/>
          </a:xfrm>
          <a:prstGeom prst="rect">
            <a:avLst/>
          </a:prstGeom>
          <a:solidFill>
            <a:srgbClr val="0070C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it-IT" i="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06EA1B0-0C93-6F91-1DFF-7A0D43CC9B9F}"/>
              </a:ext>
            </a:extLst>
          </p:cNvPr>
          <p:cNvSpPr txBox="1"/>
          <p:nvPr/>
        </p:nvSpPr>
        <p:spPr>
          <a:xfrm>
            <a:off x="9985573" y="4542706"/>
            <a:ext cx="16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tx1"/>
                </a:solidFill>
                <a:latin typeface="Montserrat" panose="00000500000000000000" pitchFamily="2" charset="0"/>
              </a:rPr>
              <a:t>Peso % ricavi ICT </a:t>
            </a:r>
          </a:p>
          <a:p>
            <a:pPr algn="ctr"/>
            <a:r>
              <a:rPr lang="it-IT" sz="1100" dirty="0">
                <a:solidFill>
                  <a:schemeClr val="tx1"/>
                </a:solidFill>
                <a:latin typeface="Montserrat" panose="00000500000000000000" pitchFamily="2" charset="0"/>
              </a:rPr>
              <a:t>su ricavi B2b Retail </a:t>
            </a:r>
            <a:endParaRPr lang="it-IT" sz="1100" i="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619FC6B-BBFF-6FB0-C476-DDD03C09CCA0}"/>
              </a:ext>
            </a:extLst>
          </p:cNvPr>
          <p:cNvSpPr txBox="1"/>
          <p:nvPr/>
        </p:nvSpPr>
        <p:spPr>
          <a:xfrm>
            <a:off x="9666993" y="4660550"/>
            <a:ext cx="360000" cy="180000"/>
          </a:xfrm>
          <a:prstGeom prst="rect">
            <a:avLst/>
          </a:prstGeom>
          <a:solidFill>
            <a:srgbClr val="9ED3D7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it-IT" i="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2EEC1F0-DF74-5717-2E40-25583CF6235A}"/>
              </a:ext>
            </a:extLst>
          </p:cNvPr>
          <p:cNvSpPr txBox="1"/>
          <p:nvPr/>
        </p:nvSpPr>
        <p:spPr>
          <a:xfrm>
            <a:off x="4088163" y="3549376"/>
            <a:ext cx="719923" cy="307777"/>
          </a:xfrm>
          <a:prstGeom prst="rect">
            <a:avLst/>
          </a:prstGeom>
          <a:solidFill>
            <a:srgbClr val="CEE9E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t-IT" sz="1400" b="0" dirty="0">
                <a:solidFill>
                  <a:schemeClr val="tx1"/>
                </a:solidFill>
                <a:latin typeface="Montserrat" panose="00000500000000000000" pitchFamily="2" charset="0"/>
              </a:rPr>
              <a:t>25</a:t>
            </a:r>
            <a:r>
              <a:rPr lang="it-IT" sz="1400" b="0" i="0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1C401B2-0A5A-6E13-9FA6-C3FDFFCE8690}"/>
              </a:ext>
            </a:extLst>
          </p:cNvPr>
          <p:cNvSpPr txBox="1"/>
          <p:nvPr/>
        </p:nvSpPr>
        <p:spPr>
          <a:xfrm>
            <a:off x="5813762" y="3490676"/>
            <a:ext cx="623346" cy="307777"/>
          </a:xfrm>
          <a:prstGeom prst="rect">
            <a:avLst/>
          </a:prstGeom>
          <a:solidFill>
            <a:srgbClr val="CEE9E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t-IT" sz="1400" b="0" dirty="0">
                <a:solidFill>
                  <a:schemeClr val="tx1"/>
                </a:solidFill>
                <a:latin typeface="Montserrat" panose="00000500000000000000" pitchFamily="2" charset="0"/>
              </a:rPr>
              <a:t>28</a:t>
            </a:r>
            <a:r>
              <a:rPr lang="it-IT" sz="1400" b="0" i="0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0E9BE86-4166-D8CE-715E-C57DFEB1DB70}"/>
              </a:ext>
            </a:extLst>
          </p:cNvPr>
          <p:cNvSpPr txBox="1"/>
          <p:nvPr/>
        </p:nvSpPr>
        <p:spPr>
          <a:xfrm>
            <a:off x="7539404" y="3469867"/>
            <a:ext cx="623345" cy="307777"/>
          </a:xfrm>
          <a:prstGeom prst="rect">
            <a:avLst/>
          </a:prstGeom>
          <a:solidFill>
            <a:srgbClr val="CEE9E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t-IT" sz="1400" b="0" i="0" dirty="0">
                <a:solidFill>
                  <a:schemeClr val="tx1"/>
                </a:solidFill>
                <a:latin typeface="Montserrat" panose="00000500000000000000" pitchFamily="2" charset="0"/>
              </a:rPr>
              <a:t>31%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B6D8360-9C8A-F025-61DC-59D1543C4B62}"/>
              </a:ext>
            </a:extLst>
          </p:cNvPr>
          <p:cNvSpPr txBox="1"/>
          <p:nvPr/>
        </p:nvSpPr>
        <p:spPr>
          <a:xfrm>
            <a:off x="3347895" y="2846579"/>
            <a:ext cx="626924" cy="4497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b="1" dirty="0">
                <a:solidFill>
                  <a:srgbClr val="002E54"/>
                </a:solidFill>
                <a:latin typeface="Montserrat" panose="00000500000000000000" pitchFamily="2" charset="0"/>
                <a:cs typeface="Trebuchet MS"/>
              </a:rPr>
              <a:t>9,3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F789591-098E-0A56-1430-B2CFA56B1F99}"/>
              </a:ext>
            </a:extLst>
          </p:cNvPr>
          <p:cNvSpPr txBox="1"/>
          <p:nvPr/>
        </p:nvSpPr>
        <p:spPr>
          <a:xfrm>
            <a:off x="5095113" y="2870735"/>
            <a:ext cx="626924" cy="4497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b="1" dirty="0">
                <a:solidFill>
                  <a:srgbClr val="002E54"/>
                </a:solidFill>
                <a:latin typeface="Montserrat" panose="00000500000000000000" pitchFamily="2" charset="0"/>
                <a:cs typeface="Trebuchet MS"/>
              </a:rPr>
              <a:t>9,6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CF4CE31-6655-8E18-8FA1-AB7BA56F9430}"/>
              </a:ext>
            </a:extLst>
          </p:cNvPr>
          <p:cNvSpPr txBox="1"/>
          <p:nvPr/>
        </p:nvSpPr>
        <p:spPr>
          <a:xfrm>
            <a:off x="6775512" y="2846578"/>
            <a:ext cx="735781" cy="4497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b="1" dirty="0">
                <a:solidFill>
                  <a:srgbClr val="002E54"/>
                </a:solidFill>
                <a:latin typeface="Montserrat" panose="00000500000000000000" pitchFamily="2" charset="0"/>
                <a:cs typeface="Trebuchet MS"/>
              </a:rPr>
              <a:t>9,9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341608C-2FB1-76B4-6A09-F49287C9EF3F}"/>
              </a:ext>
            </a:extLst>
          </p:cNvPr>
          <p:cNvSpPr txBox="1"/>
          <p:nvPr/>
        </p:nvSpPr>
        <p:spPr>
          <a:xfrm>
            <a:off x="3479423" y="4660550"/>
            <a:ext cx="360000" cy="1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it-IT" i="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A8BE2BF-7599-4991-E77E-748DFC40E74E}"/>
              </a:ext>
            </a:extLst>
          </p:cNvPr>
          <p:cNvSpPr txBox="1"/>
          <p:nvPr/>
        </p:nvSpPr>
        <p:spPr>
          <a:xfrm>
            <a:off x="3701491" y="2291379"/>
            <a:ext cx="735781" cy="369332"/>
          </a:xfrm>
          <a:prstGeom prst="rect">
            <a:avLst/>
          </a:prstGeom>
          <a:solidFill>
            <a:srgbClr val="FF655C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0" i="1" dirty="0">
                <a:solidFill>
                  <a:schemeClr val="tx1"/>
                </a:solidFill>
                <a:latin typeface="Montserrat" panose="00000500000000000000" pitchFamily="2" charset="0"/>
              </a:rPr>
              <a:t>43%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87E45512-470F-623F-ADF9-202E0A687139}"/>
              </a:ext>
            </a:extLst>
          </p:cNvPr>
          <p:cNvSpPr txBox="1"/>
          <p:nvPr/>
        </p:nvSpPr>
        <p:spPr>
          <a:xfrm>
            <a:off x="5284578" y="2281453"/>
            <a:ext cx="735781" cy="369332"/>
          </a:xfrm>
          <a:prstGeom prst="rect">
            <a:avLst/>
          </a:prstGeom>
          <a:solidFill>
            <a:srgbClr val="FF655C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0" i="1" dirty="0">
                <a:solidFill>
                  <a:schemeClr val="tx1"/>
                </a:solidFill>
                <a:latin typeface="Montserrat" panose="00000500000000000000" pitchFamily="2" charset="0"/>
              </a:rPr>
              <a:t>44%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6D5BAA4-411F-BA2E-B9F6-A465D3B7081D}"/>
              </a:ext>
            </a:extLst>
          </p:cNvPr>
          <p:cNvSpPr txBox="1"/>
          <p:nvPr/>
        </p:nvSpPr>
        <p:spPr>
          <a:xfrm>
            <a:off x="7059292" y="2227013"/>
            <a:ext cx="735781" cy="369332"/>
          </a:xfrm>
          <a:prstGeom prst="rect">
            <a:avLst/>
          </a:prstGeom>
          <a:solidFill>
            <a:srgbClr val="FF655C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0" i="1" dirty="0">
                <a:solidFill>
                  <a:schemeClr val="tx1"/>
                </a:solidFill>
                <a:latin typeface="Montserrat" panose="00000500000000000000" pitchFamily="2" charset="0"/>
              </a:rPr>
              <a:t>45%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1D1EC5-30B3-C85B-8921-54C2B3FC45ED}"/>
              </a:ext>
            </a:extLst>
          </p:cNvPr>
          <p:cNvSpPr txBox="1"/>
          <p:nvPr/>
        </p:nvSpPr>
        <p:spPr>
          <a:xfrm>
            <a:off x="-1075292" y="6363862"/>
            <a:ext cx="11495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625519">
              <a:defRPr/>
            </a:pPr>
            <a:r>
              <a:rPr lang="it-IT" sz="1200" b="0" i="1" dirty="0">
                <a:solidFill>
                  <a:srgbClr val="006376"/>
                </a:solidFill>
                <a:latin typeface="Montserrat" panose="00000500000000000000" pitchFamily="2" charset="0"/>
              </a:rPr>
              <a:t>Fonte: Rielaborazione 2025 Osservatori Digital Innovation </a:t>
            </a:r>
            <a:r>
              <a:rPr lang="it-IT" sz="1200" b="0" i="1" dirty="0" err="1">
                <a:solidFill>
                  <a:srgbClr val="006376"/>
                </a:solidFill>
                <a:latin typeface="Montserrat" panose="00000500000000000000" pitchFamily="2" charset="0"/>
              </a:rPr>
              <a:t>PoliMi</a:t>
            </a:r>
            <a:r>
              <a:rPr lang="it-IT" sz="1200" b="0" i="1" dirty="0">
                <a:solidFill>
                  <a:srgbClr val="006376"/>
                </a:solidFill>
                <a:latin typeface="Montserrat" panose="00000500000000000000" pitchFamily="2" charset="0"/>
              </a:rPr>
              <a:t> su dati Agcom 2025 e </a:t>
            </a:r>
          </a:p>
          <a:p>
            <a:pPr algn="r" defTabSz="1625519">
              <a:defRPr/>
            </a:pPr>
            <a:r>
              <a:rPr lang="it-IT" sz="1200" b="0" i="1" dirty="0">
                <a:solidFill>
                  <a:srgbClr val="006376"/>
                </a:solidFill>
                <a:latin typeface="Montserrat" panose="00000500000000000000" pitchFamily="2" charset="0"/>
              </a:rPr>
              <a:t>Rapporto sulla Filiera delle telecomunicazioni 2025, stime su bilanci aziendali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CB71903-213C-4A73-1FD1-E55800A9EC8E}"/>
              </a:ext>
            </a:extLst>
          </p:cNvPr>
          <p:cNvSpPr txBox="1"/>
          <p:nvPr/>
        </p:nvSpPr>
        <p:spPr>
          <a:xfrm>
            <a:off x="9220452" y="3439671"/>
            <a:ext cx="677712" cy="307777"/>
          </a:xfrm>
          <a:prstGeom prst="rect">
            <a:avLst/>
          </a:prstGeom>
          <a:solidFill>
            <a:srgbClr val="CEE9E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t-IT" sz="1400" b="0" i="0" dirty="0">
                <a:solidFill>
                  <a:schemeClr val="tx1"/>
                </a:solidFill>
                <a:latin typeface="Montserrat" panose="00000500000000000000" pitchFamily="2" charset="0"/>
              </a:rPr>
              <a:t>&gt;33%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4E5962F-F39C-0637-A1B9-656D705286E9}"/>
              </a:ext>
            </a:extLst>
          </p:cNvPr>
          <p:cNvSpPr txBox="1"/>
          <p:nvPr/>
        </p:nvSpPr>
        <p:spPr>
          <a:xfrm>
            <a:off x="8852561" y="2186181"/>
            <a:ext cx="814432" cy="369332"/>
          </a:xfrm>
          <a:prstGeom prst="rect">
            <a:avLst/>
          </a:prstGeom>
          <a:solidFill>
            <a:srgbClr val="FF655C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0" i="1" dirty="0">
                <a:solidFill>
                  <a:schemeClr val="tx1"/>
                </a:solidFill>
                <a:latin typeface="Montserrat" panose="00000500000000000000" pitchFamily="2" charset="0"/>
              </a:rPr>
              <a:t>~45%</a:t>
            </a:r>
          </a:p>
        </p:txBody>
      </p:sp>
      <p:sp>
        <p:nvSpPr>
          <p:cNvPr id="14" name="Freccia in su 13">
            <a:extLst>
              <a:ext uri="{FF2B5EF4-FFF2-40B4-BE49-F238E27FC236}">
                <a16:creationId xmlns:a16="http://schemas.microsoft.com/office/drawing/2014/main" id="{319C66D2-A695-5666-C524-296DBF5FF1ED}"/>
              </a:ext>
            </a:extLst>
          </p:cNvPr>
          <p:cNvSpPr/>
          <p:nvPr/>
        </p:nvSpPr>
        <p:spPr bwMode="auto">
          <a:xfrm rot="10800000">
            <a:off x="8604260" y="3266175"/>
            <a:ext cx="360000" cy="144000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vert="horz" wrap="square" lIns="108000" tIns="180000" rIns="108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000" b="1" i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Freccia in su 14">
            <a:extLst>
              <a:ext uri="{FF2B5EF4-FFF2-40B4-BE49-F238E27FC236}">
                <a16:creationId xmlns:a16="http://schemas.microsoft.com/office/drawing/2014/main" id="{94F210E5-CEDB-E717-6476-D1DE503EAD39}"/>
              </a:ext>
            </a:extLst>
          </p:cNvPr>
          <p:cNvSpPr/>
          <p:nvPr/>
        </p:nvSpPr>
        <p:spPr bwMode="auto">
          <a:xfrm>
            <a:off x="8574600" y="3836636"/>
            <a:ext cx="432000" cy="216000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vert="horz" wrap="square" lIns="108000" tIns="180000" rIns="108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000" b="1" i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Freccia in su 24">
            <a:extLst>
              <a:ext uri="{FF2B5EF4-FFF2-40B4-BE49-F238E27FC236}">
                <a16:creationId xmlns:a16="http://schemas.microsoft.com/office/drawing/2014/main" id="{FE2BF603-447B-609C-539B-0B505B3F1DF6}"/>
              </a:ext>
            </a:extLst>
          </p:cNvPr>
          <p:cNvSpPr/>
          <p:nvPr/>
        </p:nvSpPr>
        <p:spPr bwMode="auto">
          <a:xfrm>
            <a:off x="9283829" y="3881521"/>
            <a:ext cx="432000" cy="216000"/>
          </a:xfrm>
          <a:prstGeom prst="upArrow">
            <a:avLst/>
          </a:prstGeom>
          <a:solidFill>
            <a:srgbClr val="004259"/>
          </a:solidFill>
          <a:ln>
            <a:noFill/>
          </a:ln>
          <a:effectLst/>
        </p:spPr>
        <p:txBody>
          <a:bodyPr vert="horz" wrap="square" lIns="108000" tIns="180000" rIns="108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000" b="1" i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659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E2006-A185-F8E9-261E-9259833A4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4047365-75B0-A822-AB01-4FE9E1ED718C}"/>
              </a:ext>
            </a:extLst>
          </p:cNvPr>
          <p:cNvSpPr txBox="1"/>
          <p:nvPr/>
        </p:nvSpPr>
        <p:spPr>
          <a:xfrm>
            <a:off x="18431" y="5211856"/>
            <a:ext cx="8720178" cy="792000"/>
          </a:xfrm>
          <a:prstGeom prst="roundRect">
            <a:avLst/>
          </a:prstGeom>
          <a:noFill/>
          <a:ln w="9525">
            <a:solidFill>
              <a:srgbClr val="0E4C62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marL="88898" algn="ctr"/>
            <a:endParaRPr lang="it-IT" spc="-10" dirty="0">
              <a:solidFill>
                <a:srgbClr val="006376"/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4D8EAD9-EB50-C00C-DFF1-5C7A4391A28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2200" dirty="0">
                <a:latin typeface="Aptos Black" panose="020B0004020202020204" pitchFamily="34" charset="0"/>
              </a:rPr>
              <a:t>I prezzi delle principali utilities in Italia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95A2FA8-D243-90FB-D210-971DC208AA2C}"/>
              </a:ext>
            </a:extLst>
          </p:cNvPr>
          <p:cNvSpPr txBox="1"/>
          <p:nvPr/>
        </p:nvSpPr>
        <p:spPr>
          <a:xfrm>
            <a:off x="2760136" y="845640"/>
            <a:ext cx="6907695" cy="36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600" b="1" dirty="0">
                <a:solidFill>
                  <a:srgbClr val="002060"/>
                </a:solidFill>
                <a:latin typeface="Montserrat" panose="00000500000000000000" pitchFamily="2" charset="0"/>
                <a:cs typeface="Trebuchet MS"/>
              </a:rPr>
              <a:t>Indice dei prezzi delle utilities (2010=100)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C0D825AB-7459-8123-D304-5C543EB1DF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984457"/>
              </p:ext>
            </p:extLst>
          </p:nvPr>
        </p:nvGraphicFramePr>
        <p:xfrm>
          <a:off x="164082" y="1186544"/>
          <a:ext cx="11762444" cy="4014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B77F84F2-104D-3355-6980-AF5589BE491F}"/>
              </a:ext>
            </a:extLst>
          </p:cNvPr>
          <p:cNvSpPr txBox="1"/>
          <p:nvPr/>
        </p:nvSpPr>
        <p:spPr>
          <a:xfrm>
            <a:off x="-210011" y="5162652"/>
            <a:ext cx="1273200" cy="36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600" b="1" dirty="0">
                <a:solidFill>
                  <a:srgbClr val="002060"/>
                </a:solidFill>
                <a:latin typeface="Montserrat" panose="00000500000000000000" pitchFamily="2" charset="0"/>
                <a:cs typeface="Trebuchet MS"/>
              </a:rPr>
              <a:t>Var. %</a:t>
            </a:r>
          </a:p>
          <a:p>
            <a:pPr algn="ctr"/>
            <a:r>
              <a:rPr lang="it-IT" sz="1600" b="1" dirty="0">
                <a:solidFill>
                  <a:srgbClr val="002060"/>
                </a:solidFill>
                <a:latin typeface="Montserrat" panose="00000500000000000000" pitchFamily="2" charset="0"/>
                <a:cs typeface="Trebuchet MS"/>
              </a:rPr>
              <a:t>2010  2025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5B4943E-3B17-EB7A-F5A5-CA4AEEB8F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436" y="4706720"/>
            <a:ext cx="429375" cy="42937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67F3F1F-78B8-F175-0452-3695EC9B20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04" y="4706720"/>
            <a:ext cx="465733" cy="46573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D461396-380C-5633-0694-12D586516F13}"/>
              </a:ext>
            </a:extLst>
          </p:cNvPr>
          <p:cNvSpPr txBox="1"/>
          <p:nvPr/>
        </p:nvSpPr>
        <p:spPr>
          <a:xfrm>
            <a:off x="6026616" y="5290260"/>
            <a:ext cx="1358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srgbClr val="002E58"/>
                </a:solidFill>
                <a:latin typeface="Montserrat" pitchFamily="2" charset="77"/>
              </a:rPr>
              <a:t>GAS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noProof="0" dirty="0">
                <a:solidFill>
                  <a:srgbClr val="002E58"/>
                </a:solidFill>
                <a:latin typeface="Montserrat" pitchFamily="2" charset="77"/>
                <a:ea typeface="+mn-ea"/>
              </a:rPr>
              <a:t>+</a:t>
            </a:r>
            <a:r>
              <a:rPr lang="it-IT" sz="2400" dirty="0">
                <a:solidFill>
                  <a:srgbClr val="002E58"/>
                </a:solidFill>
                <a:latin typeface="Montserrat" pitchFamily="2" charset="77"/>
                <a:ea typeface="+mn-ea"/>
              </a:rPr>
              <a:t>53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E58"/>
                </a:solidFill>
                <a:effectLst/>
                <a:uLnTx/>
                <a:uFillTx/>
                <a:latin typeface="Montserrat" pitchFamily="2" charset="77"/>
                <a:ea typeface="+mn-ea"/>
              </a:rPr>
              <a:t>%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2BE8087-1433-2D54-E94C-4DA12BD67E9D}"/>
              </a:ext>
            </a:extLst>
          </p:cNvPr>
          <p:cNvSpPr txBox="1"/>
          <p:nvPr/>
        </p:nvSpPr>
        <p:spPr>
          <a:xfrm>
            <a:off x="4060025" y="5290260"/>
            <a:ext cx="1971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002E58"/>
                </a:solidFill>
                <a:latin typeface="Montserrat" pitchFamily="2" charset="77"/>
              </a:rPr>
              <a:t>ELETTRICITÀ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srgbClr val="002E58"/>
                </a:solidFill>
                <a:latin typeface="Montserrat" pitchFamily="2" charset="77"/>
                <a:ea typeface="+mn-ea"/>
              </a:rPr>
              <a:t>+104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E58"/>
                </a:solidFill>
                <a:effectLst/>
                <a:uLnTx/>
                <a:uFillTx/>
                <a:latin typeface="Montserrat" pitchFamily="2" charset="77"/>
                <a:ea typeface="+mn-ea"/>
              </a:rPr>
              <a:t>%</a:t>
            </a:r>
          </a:p>
        </p:txBody>
      </p:sp>
      <p:pic>
        <p:nvPicPr>
          <p:cNvPr id="11" name="Immagine 10" descr="Immagine che contiene clipart, Elementi grafici, creatività, cartone animato&#10;&#10;Il contenuto generato dall'IA potrebbe non essere corretto.">
            <a:extLst>
              <a:ext uri="{FF2B5EF4-FFF2-40B4-BE49-F238E27FC236}">
                <a16:creationId xmlns:a16="http://schemas.microsoft.com/office/drawing/2014/main" id="{A9AEDB3F-A750-5C48-4475-29EDF15B7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059" y="4706720"/>
            <a:ext cx="390045" cy="390045"/>
          </a:xfrm>
          <a:prstGeom prst="rect">
            <a:avLst/>
          </a:prstGeom>
        </p:spPr>
      </p:pic>
      <p:pic>
        <p:nvPicPr>
          <p:cNvPr id="12" name="Immagine 11" descr="Immagine che contiene clipart, Elementi grafici, cerchio, simbolo&#10;&#10;Il contenuto generato dall'IA potrebbe non essere corretto.">
            <a:extLst>
              <a:ext uri="{FF2B5EF4-FFF2-40B4-BE49-F238E27FC236}">
                <a16:creationId xmlns:a16="http://schemas.microsoft.com/office/drawing/2014/main" id="{92ED00FF-DEC1-FD73-E6FA-D2254618CC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9858" y="4706720"/>
            <a:ext cx="466313" cy="46631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225B950-E0B4-DEDE-A722-15F775B82B25}"/>
              </a:ext>
            </a:extLst>
          </p:cNvPr>
          <p:cNvSpPr txBox="1"/>
          <p:nvPr/>
        </p:nvSpPr>
        <p:spPr>
          <a:xfrm>
            <a:off x="740015" y="5290260"/>
            <a:ext cx="1971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002E58"/>
                </a:solidFill>
                <a:latin typeface="Montserrat" pitchFamily="2" charset="77"/>
              </a:rPr>
              <a:t>ACQUA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srgbClr val="002E58"/>
                </a:solidFill>
                <a:latin typeface="Montserrat" pitchFamily="2" charset="77"/>
                <a:ea typeface="+mn-ea"/>
              </a:rPr>
              <a:t>+115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E58"/>
                </a:solidFill>
                <a:effectLst/>
                <a:uLnTx/>
                <a:uFillTx/>
                <a:latin typeface="Montserrat" pitchFamily="2" charset="77"/>
                <a:ea typeface="+mn-ea"/>
              </a:rPr>
              <a:t>%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1A6585A-6B41-92D5-9E2A-F0BD1FCF9FFD}"/>
              </a:ext>
            </a:extLst>
          </p:cNvPr>
          <p:cNvSpPr txBox="1"/>
          <p:nvPr/>
        </p:nvSpPr>
        <p:spPr>
          <a:xfrm>
            <a:off x="2706606" y="5290260"/>
            <a:ext cx="1358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srgbClr val="002E58"/>
                </a:solidFill>
                <a:latin typeface="Montserrat" pitchFamily="2" charset="77"/>
              </a:rPr>
              <a:t>RIFIUTI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noProof="0" dirty="0">
                <a:solidFill>
                  <a:srgbClr val="002E58"/>
                </a:solidFill>
                <a:latin typeface="Montserrat" pitchFamily="2" charset="77"/>
                <a:ea typeface="+mn-ea"/>
              </a:rPr>
              <a:t>+38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E58"/>
                </a:solidFill>
                <a:effectLst/>
                <a:uLnTx/>
                <a:uFillTx/>
                <a:latin typeface="Montserrat" pitchFamily="2" charset="77"/>
                <a:ea typeface="+mn-ea"/>
              </a:rPr>
              <a:t>%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2A8A526-0742-0F8B-A283-978AD1CDE550}"/>
              </a:ext>
            </a:extLst>
          </p:cNvPr>
          <p:cNvSpPr txBox="1"/>
          <p:nvPr/>
        </p:nvSpPr>
        <p:spPr>
          <a:xfrm>
            <a:off x="7380036" y="5290260"/>
            <a:ext cx="1358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srgbClr val="002E58"/>
                </a:solidFill>
                <a:latin typeface="Montserrat" pitchFamily="2" charset="77"/>
              </a:rPr>
              <a:t>TLC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itchFamily="2" charset="77"/>
                <a:ea typeface="+mn-ea"/>
              </a:rPr>
              <a:t>-42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itchFamily="2" charset="77"/>
                <a:ea typeface="+mn-ea"/>
              </a:rPr>
              <a:t>%</a:t>
            </a:r>
          </a:p>
        </p:txBody>
      </p:sp>
      <p:pic>
        <p:nvPicPr>
          <p:cNvPr id="16" name="Immagine 15" descr="Immagine che contiene simbolo, cerchio, Elementi grafici, linea&#10;&#10;Il contenuto generato dall'IA potrebbe non essere corretto.">
            <a:extLst>
              <a:ext uri="{FF2B5EF4-FFF2-40B4-BE49-F238E27FC236}">
                <a16:creationId xmlns:a16="http://schemas.microsoft.com/office/drawing/2014/main" id="{E4988E7B-0E0F-C516-6DBF-586EB385E2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8986" y="4706720"/>
            <a:ext cx="457393" cy="457393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645AB59-2396-DA20-F5B7-30ECD12DC58A}"/>
              </a:ext>
            </a:extLst>
          </p:cNvPr>
          <p:cNvSpPr txBox="1"/>
          <p:nvPr/>
        </p:nvSpPr>
        <p:spPr>
          <a:xfrm>
            <a:off x="-1075292" y="6363862"/>
            <a:ext cx="11495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625519">
              <a:defRPr/>
            </a:pPr>
            <a:r>
              <a:rPr lang="it-IT" sz="1200" b="0" i="1" dirty="0">
                <a:solidFill>
                  <a:srgbClr val="006376"/>
                </a:solidFill>
                <a:latin typeface="Montserrat" panose="00000500000000000000" pitchFamily="2" charset="0"/>
              </a:rPr>
              <a:t>*calcolata tramite variazioni indice NIC </a:t>
            </a:r>
          </a:p>
          <a:p>
            <a:pPr algn="r" defTabSz="1625519">
              <a:defRPr/>
            </a:pPr>
            <a:r>
              <a:rPr lang="it-IT" sz="1200" b="0" i="1" dirty="0">
                <a:solidFill>
                  <a:srgbClr val="006376"/>
                </a:solidFill>
                <a:latin typeface="Montserrat" panose="00000500000000000000" pitchFamily="2" charset="0"/>
              </a:rPr>
              <a:t>Fonte: Rielaborazione Osservatori su dati Agcom e Istat, 2025</a:t>
            </a:r>
          </a:p>
        </p:txBody>
      </p:sp>
      <p:pic>
        <p:nvPicPr>
          <p:cNvPr id="5" name="Immagine 4" descr="Immagine che contiene simbolo, cerchio, Elementi grafici, linea&#10;&#10;Il contenuto generato dall'IA potrebbe non essere corretto.">
            <a:extLst>
              <a:ext uri="{FF2B5EF4-FFF2-40B4-BE49-F238E27FC236}">
                <a16:creationId xmlns:a16="http://schemas.microsoft.com/office/drawing/2014/main" id="{0CD4A4C9-57DF-1181-BE87-036D0012E9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86289" y="3661985"/>
            <a:ext cx="401138" cy="40113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9C134E68-B94A-51BB-D11F-AEFAA79163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051" y="2430651"/>
            <a:ext cx="310971" cy="31097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1B8ABE0-42B7-6AFE-7988-D40FEAAA26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864" y="2226188"/>
            <a:ext cx="396153" cy="396153"/>
          </a:xfrm>
          <a:prstGeom prst="rect">
            <a:avLst/>
          </a:prstGeom>
        </p:spPr>
      </p:pic>
      <p:pic>
        <p:nvPicPr>
          <p:cNvPr id="20" name="Immagine 19" descr="Immagine che contiene clipart, Elementi grafici, creatività, cartone animato&#10;&#10;Il contenuto generato dall'IA potrebbe non essere corretto.">
            <a:extLst>
              <a:ext uri="{FF2B5EF4-FFF2-40B4-BE49-F238E27FC236}">
                <a16:creationId xmlns:a16="http://schemas.microsoft.com/office/drawing/2014/main" id="{5BA6008D-D892-CD95-B121-C3858E3C5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3864" y="1550881"/>
            <a:ext cx="310971" cy="310971"/>
          </a:xfrm>
          <a:prstGeom prst="rect">
            <a:avLst/>
          </a:prstGeom>
        </p:spPr>
      </p:pic>
      <p:pic>
        <p:nvPicPr>
          <p:cNvPr id="21" name="Immagine 20" descr="Immagine che contiene clipart, Elementi grafici, cerchio, simbolo&#10;&#10;Il contenuto generato dall'IA potrebbe non essere corretto.">
            <a:extLst>
              <a:ext uri="{FF2B5EF4-FFF2-40B4-BE49-F238E27FC236}">
                <a16:creationId xmlns:a16="http://schemas.microsoft.com/office/drawing/2014/main" id="{EF587C3E-FC0F-ADCF-B77F-67C8549FE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94877" y="2771340"/>
            <a:ext cx="361617" cy="361617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0A5CA35-9E27-0EA9-BFDF-5F8E297DE610}"/>
              </a:ext>
            </a:extLst>
          </p:cNvPr>
          <p:cNvSpPr txBox="1"/>
          <p:nvPr/>
        </p:nvSpPr>
        <p:spPr>
          <a:xfrm>
            <a:off x="740015" y="1219630"/>
            <a:ext cx="3156971" cy="1055608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srgbClr val="002E58"/>
                </a:solidFill>
                <a:latin typeface="Montserrat" pitchFamily="2" charset="77"/>
              </a:rPr>
              <a:t>Crescita cumulata  inflazione 2010-2025*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>
                <a:solidFill>
                  <a:schemeClr val="accent3"/>
                </a:solidFill>
                <a:latin typeface="Montserrat" pitchFamily="2" charset="77"/>
                <a:ea typeface="+mn-ea"/>
              </a:rPr>
              <a:t>+29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itchFamily="2" charset="77"/>
                <a:ea typeface="+mn-ea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94402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D9124F-1B4B-3328-6CEA-772BBF7C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200" dirty="0">
                <a:latin typeface="Aptos Black" panose="020B0004020202020204" pitchFamily="34" charset="0"/>
              </a:rPr>
              <a:t>L’ARPU mobile in alcuni paesi (2024)</a:t>
            </a:r>
            <a:endParaRPr lang="it-IT" sz="2200" dirty="0">
              <a:highlight>
                <a:srgbClr val="FFFF00"/>
              </a:highlight>
              <a:latin typeface="Aptos Black" panose="020B00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809C831-4F14-DAF7-E32F-F46C2C1616B2}"/>
              </a:ext>
            </a:extLst>
          </p:cNvPr>
          <p:cNvSpPr txBox="1"/>
          <p:nvPr/>
        </p:nvSpPr>
        <p:spPr>
          <a:xfrm>
            <a:off x="-1075292" y="6363862"/>
            <a:ext cx="11495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625519">
              <a:defRPr/>
            </a:pPr>
            <a:endParaRPr lang="it-IT" sz="1200" b="0" i="1" dirty="0">
              <a:solidFill>
                <a:srgbClr val="006376"/>
              </a:solidFill>
              <a:latin typeface="Montserrat" panose="00000500000000000000" pitchFamily="2" charset="0"/>
            </a:endParaRPr>
          </a:p>
          <a:p>
            <a:pPr algn="r" defTabSz="1625519">
              <a:defRPr/>
            </a:pPr>
            <a:r>
              <a:rPr lang="it-IT" sz="1200" b="0" i="1" dirty="0">
                <a:solidFill>
                  <a:srgbClr val="006376"/>
                </a:solidFill>
                <a:latin typeface="Montserrat" panose="00000500000000000000" pitchFamily="2" charset="0"/>
              </a:rPr>
              <a:t>Fonte: State of Digital </a:t>
            </a:r>
            <a:r>
              <a:rPr lang="it-IT" sz="1200" b="0" i="1" dirty="0" err="1">
                <a:solidFill>
                  <a:srgbClr val="006376"/>
                </a:solidFill>
                <a:latin typeface="Montserrat" panose="00000500000000000000" pitchFamily="2" charset="0"/>
              </a:rPr>
              <a:t>Communication</a:t>
            </a:r>
            <a:r>
              <a:rPr lang="it-IT" sz="1200" b="0" i="1" dirty="0">
                <a:solidFill>
                  <a:srgbClr val="006376"/>
                </a:solidFill>
                <a:latin typeface="Montserrat" panose="00000500000000000000" pitchFamily="2" charset="0"/>
              </a:rPr>
              <a:t>, Ofcom, Agcom, elaborazioni su bilanci aziendali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DE3A629-6BE7-854B-05E1-C6C7C3AB7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18" y="4136571"/>
            <a:ext cx="540000" cy="54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140B208-351C-DD78-0546-645590405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18" y="1240323"/>
            <a:ext cx="540000" cy="540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CA90F8A-7BFA-8367-7D8E-ADAAF7783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18" y="4860633"/>
            <a:ext cx="540000" cy="5400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ED55542-B635-D386-C843-E4F95B64B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18" y="2688447"/>
            <a:ext cx="540000" cy="5400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2477451-26DC-3AEB-5D84-1C6363E4A5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18" y="3412509"/>
            <a:ext cx="540000" cy="540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3927801-2F91-C561-56F8-DDDD178809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18" y="1964385"/>
            <a:ext cx="540000" cy="5400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F859F991-7D68-96EA-A024-57C3692E5F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818" y="5565029"/>
            <a:ext cx="540000" cy="54000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759459C-2A5A-569D-8536-23DCDD2118CE}"/>
              </a:ext>
            </a:extLst>
          </p:cNvPr>
          <p:cNvSpPr txBox="1"/>
          <p:nvPr/>
        </p:nvSpPr>
        <p:spPr>
          <a:xfrm>
            <a:off x="2977888" y="820545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0" dirty="0">
                <a:solidFill>
                  <a:schemeClr val="tx1"/>
                </a:solidFill>
                <a:latin typeface="Aptos" panose="020B0004020202020204" pitchFamily="34" charset="0"/>
              </a:rPr>
              <a:t>Mobile ARPU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6BBC1C8-E160-44AD-5602-153FA7182855}"/>
              </a:ext>
            </a:extLst>
          </p:cNvPr>
          <p:cNvSpPr txBox="1"/>
          <p:nvPr/>
        </p:nvSpPr>
        <p:spPr>
          <a:xfrm>
            <a:off x="3437317" y="4899801"/>
            <a:ext cx="18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0" dirty="0">
                <a:solidFill>
                  <a:schemeClr val="tx1"/>
                </a:solidFill>
                <a:latin typeface="Aptos" panose="020B0004020202020204" pitchFamily="34" charset="0"/>
              </a:rPr>
              <a:t>14,9€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22BA1E9-64AC-CA58-17A7-763949195180}"/>
              </a:ext>
            </a:extLst>
          </p:cNvPr>
          <p:cNvSpPr txBox="1"/>
          <p:nvPr/>
        </p:nvSpPr>
        <p:spPr>
          <a:xfrm>
            <a:off x="3437317" y="4175739"/>
            <a:ext cx="18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0" dirty="0">
                <a:solidFill>
                  <a:schemeClr val="tx1"/>
                </a:solidFill>
                <a:latin typeface="Aptos" panose="020B0004020202020204" pitchFamily="34" charset="0"/>
              </a:rPr>
              <a:t>16,5€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9CA17A2-39E9-EC15-F88C-21D504FFD308}"/>
              </a:ext>
            </a:extLst>
          </p:cNvPr>
          <p:cNvSpPr txBox="1"/>
          <p:nvPr/>
        </p:nvSpPr>
        <p:spPr>
          <a:xfrm>
            <a:off x="3437317" y="1279491"/>
            <a:ext cx="18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0" dirty="0">
                <a:solidFill>
                  <a:schemeClr val="tx1"/>
                </a:solidFill>
                <a:latin typeface="Aptos" panose="020B0004020202020204" pitchFamily="34" charset="0"/>
              </a:rPr>
              <a:t>42,1€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2DD8F22-92A2-89D0-3A3D-4DC92F152575}"/>
              </a:ext>
            </a:extLst>
          </p:cNvPr>
          <p:cNvSpPr txBox="1"/>
          <p:nvPr/>
        </p:nvSpPr>
        <p:spPr>
          <a:xfrm>
            <a:off x="3437317" y="3451677"/>
            <a:ext cx="18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0" dirty="0">
                <a:solidFill>
                  <a:schemeClr val="tx1"/>
                </a:solidFill>
                <a:latin typeface="Aptos" panose="020B0004020202020204" pitchFamily="34" charset="0"/>
              </a:rPr>
              <a:t>9,3€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0373F41-FE5A-0CBA-7464-A320BAC0BC6C}"/>
              </a:ext>
            </a:extLst>
          </p:cNvPr>
          <p:cNvSpPr txBox="1"/>
          <p:nvPr/>
        </p:nvSpPr>
        <p:spPr>
          <a:xfrm>
            <a:off x="3437317" y="2727615"/>
            <a:ext cx="18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0" dirty="0">
                <a:solidFill>
                  <a:schemeClr val="tx1"/>
                </a:solidFill>
                <a:latin typeface="Aptos" panose="020B0004020202020204" pitchFamily="34" charset="0"/>
              </a:rPr>
              <a:t>21,0€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E54B8B0-96EB-BF34-0E72-1634B06C64D8}"/>
              </a:ext>
            </a:extLst>
          </p:cNvPr>
          <p:cNvSpPr txBox="1"/>
          <p:nvPr/>
        </p:nvSpPr>
        <p:spPr>
          <a:xfrm>
            <a:off x="3437317" y="2003553"/>
            <a:ext cx="18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0" dirty="0">
                <a:solidFill>
                  <a:schemeClr val="tx1"/>
                </a:solidFill>
                <a:latin typeface="Aptos" panose="020B0004020202020204" pitchFamily="34" charset="0"/>
              </a:rPr>
              <a:t>25,5€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E95A44E-80D5-6532-7647-45558C797740}"/>
              </a:ext>
            </a:extLst>
          </p:cNvPr>
          <p:cNvSpPr txBox="1"/>
          <p:nvPr/>
        </p:nvSpPr>
        <p:spPr>
          <a:xfrm>
            <a:off x="3437317" y="5604197"/>
            <a:ext cx="18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0" dirty="0">
                <a:solidFill>
                  <a:schemeClr val="tx1"/>
                </a:solidFill>
                <a:latin typeface="Aptos" panose="020B0004020202020204" pitchFamily="34" charset="0"/>
              </a:rPr>
              <a:t>~9€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CF322DB6-9B42-D79C-4AB8-61E2EC48CE2D}"/>
              </a:ext>
            </a:extLst>
          </p:cNvPr>
          <p:cNvSpPr txBox="1"/>
          <p:nvPr/>
        </p:nvSpPr>
        <p:spPr>
          <a:xfrm>
            <a:off x="5316569" y="820545"/>
            <a:ext cx="6677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0" dirty="0">
                <a:solidFill>
                  <a:schemeClr val="tx1"/>
                </a:solidFill>
                <a:latin typeface="Aptos" panose="020B0004020202020204" pitchFamily="34" charset="0"/>
              </a:rPr>
              <a:t>Mobile ARPU </a:t>
            </a:r>
            <a:r>
              <a:rPr lang="it-IT" sz="2400" i="0" dirty="0" err="1">
                <a:solidFill>
                  <a:schemeClr val="tx1"/>
                </a:solidFill>
                <a:latin typeface="Aptos" panose="020B0004020202020204" pitchFamily="34" charset="0"/>
              </a:rPr>
              <a:t>adjusted</a:t>
            </a:r>
            <a:r>
              <a:rPr lang="it-IT" sz="2400" i="0" dirty="0">
                <a:solidFill>
                  <a:schemeClr val="tx1"/>
                </a:solidFill>
                <a:latin typeface="Aptos" panose="020B0004020202020204" pitchFamily="34" charset="0"/>
              </a:rPr>
              <a:t> GPD/capita </a:t>
            </a:r>
            <a:endParaRPr lang="it-IT" sz="2400" b="0" i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12EC213A-4BB1-0901-BB5A-19B13B5CC095}"/>
              </a:ext>
            </a:extLst>
          </p:cNvPr>
          <p:cNvSpPr txBox="1"/>
          <p:nvPr/>
        </p:nvSpPr>
        <p:spPr>
          <a:xfrm>
            <a:off x="7755498" y="4899801"/>
            <a:ext cx="18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0" dirty="0">
                <a:solidFill>
                  <a:schemeClr val="tx1"/>
                </a:solidFill>
                <a:latin typeface="Aptos" panose="020B0004020202020204" pitchFamily="34" charset="0"/>
              </a:rPr>
              <a:t>~+</a:t>
            </a:r>
            <a:r>
              <a:rPr lang="it-IT" sz="2400" dirty="0">
                <a:solidFill>
                  <a:schemeClr val="tx1"/>
                </a:solidFill>
                <a:latin typeface="Aptos" panose="020B0004020202020204" pitchFamily="34" charset="0"/>
              </a:rPr>
              <a:t>39</a:t>
            </a:r>
            <a:r>
              <a:rPr lang="it-IT" sz="2400" i="0" dirty="0">
                <a:solidFill>
                  <a:schemeClr val="tx1"/>
                </a:solidFill>
                <a:latin typeface="Aptos" panose="020B0004020202020204" pitchFamily="34" charset="0"/>
              </a:rPr>
              <a:t>%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CA1E4493-0EED-8A1F-36E9-A7267B233326}"/>
              </a:ext>
            </a:extLst>
          </p:cNvPr>
          <p:cNvSpPr txBox="1"/>
          <p:nvPr/>
        </p:nvSpPr>
        <p:spPr>
          <a:xfrm>
            <a:off x="7755498" y="4175739"/>
            <a:ext cx="18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/>
                </a:solidFill>
                <a:latin typeface="Aptos" panose="020B0004020202020204" pitchFamily="34" charset="0"/>
              </a:rPr>
              <a:t>~+34%</a:t>
            </a:r>
            <a:endParaRPr lang="it-IT" sz="2400" i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13485CE4-2131-AE25-2CEB-AF690861E1AF}"/>
              </a:ext>
            </a:extLst>
          </p:cNvPr>
          <p:cNvSpPr txBox="1"/>
          <p:nvPr/>
        </p:nvSpPr>
        <p:spPr>
          <a:xfrm>
            <a:off x="7755498" y="1279491"/>
            <a:ext cx="18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/>
                </a:solidFill>
                <a:latin typeface="Aptos" panose="020B0004020202020204" pitchFamily="34" charset="0"/>
              </a:rPr>
              <a:t>~+143%</a:t>
            </a:r>
            <a:endParaRPr lang="it-IT" sz="2400" i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92B989C-69F3-BD10-B3CF-69DBC53E8F54}"/>
              </a:ext>
            </a:extLst>
          </p:cNvPr>
          <p:cNvSpPr txBox="1"/>
          <p:nvPr/>
        </p:nvSpPr>
        <p:spPr>
          <a:xfrm>
            <a:off x="7755498" y="3451677"/>
            <a:ext cx="18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/>
                </a:solidFill>
                <a:latin typeface="Aptos" panose="020B0004020202020204" pitchFamily="34" charset="0"/>
              </a:rPr>
              <a:t>~+70%</a:t>
            </a:r>
            <a:endParaRPr lang="it-IT" sz="2400" i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44F21E2B-C9A1-8259-FF7E-FC8FB43ED37D}"/>
              </a:ext>
            </a:extLst>
          </p:cNvPr>
          <p:cNvSpPr txBox="1"/>
          <p:nvPr/>
        </p:nvSpPr>
        <p:spPr>
          <a:xfrm>
            <a:off x="7755498" y="2727615"/>
            <a:ext cx="18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/>
                </a:solidFill>
                <a:latin typeface="Aptos" panose="020B0004020202020204" pitchFamily="34" charset="0"/>
              </a:rPr>
              <a:t>~+98</a:t>
            </a:r>
            <a:r>
              <a:rPr lang="it-IT" sz="2400" i="0" dirty="0">
                <a:solidFill>
                  <a:schemeClr val="tx1"/>
                </a:solidFill>
                <a:latin typeface="Aptos" panose="020B0004020202020204" pitchFamily="34" charset="0"/>
              </a:rPr>
              <a:t>%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C5E2C7BD-A068-55F4-1D58-822B2088C914}"/>
              </a:ext>
            </a:extLst>
          </p:cNvPr>
          <p:cNvSpPr txBox="1"/>
          <p:nvPr/>
        </p:nvSpPr>
        <p:spPr>
          <a:xfrm>
            <a:off x="7755498" y="2003553"/>
            <a:ext cx="18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/>
                </a:solidFill>
                <a:latin typeface="Aptos" panose="020B0004020202020204" pitchFamily="34" charset="0"/>
              </a:rPr>
              <a:t>~+102%</a:t>
            </a:r>
            <a:endParaRPr lang="it-IT" sz="2400" i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A95AA8C9-BAF1-6524-1417-FE933E880C82}"/>
              </a:ext>
            </a:extLst>
          </p:cNvPr>
          <p:cNvSpPr txBox="1"/>
          <p:nvPr/>
        </p:nvSpPr>
        <p:spPr>
          <a:xfrm>
            <a:off x="7651264" y="5565029"/>
            <a:ext cx="200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0" dirty="0">
                <a:solidFill>
                  <a:schemeClr val="tx1"/>
                </a:solidFill>
                <a:latin typeface="Aptos" panose="020B0004020202020204" pitchFamily="34" charset="0"/>
              </a:rPr>
              <a:t>[</a:t>
            </a:r>
            <a:r>
              <a:rPr lang="it-IT" sz="2000" i="0" dirty="0">
                <a:solidFill>
                  <a:schemeClr val="tx1"/>
                </a:solidFill>
                <a:latin typeface="Aptos" panose="020B0004020202020204" pitchFamily="34" charset="0"/>
              </a:rPr>
              <a:t>ca </a:t>
            </a:r>
            <a:r>
              <a:rPr lang="it-IT" sz="2400" i="0" dirty="0">
                <a:solidFill>
                  <a:schemeClr val="tx1"/>
                </a:solidFill>
                <a:latin typeface="Aptos" panose="020B0004020202020204" pitchFamily="34" charset="0"/>
              </a:rPr>
              <a:t>11€]</a:t>
            </a:r>
          </a:p>
        </p:txBody>
      </p:sp>
    </p:spTree>
    <p:extLst>
      <p:ext uri="{BB962C8B-B14F-4D97-AF65-F5344CB8AC3E}">
        <p14:creationId xmlns:p14="http://schemas.microsoft.com/office/powerpoint/2010/main" val="366973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A6157-552E-2463-BADD-643AF406A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7FF9E937-76F8-920D-C0FF-4727BD90BF44}"/>
              </a:ext>
            </a:extLst>
          </p:cNvPr>
          <p:cNvGraphicFramePr/>
          <p:nvPr/>
        </p:nvGraphicFramePr>
        <p:xfrm>
          <a:off x="-174013" y="3070063"/>
          <a:ext cx="11757579" cy="262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0" name="Grafico 79">
            <a:extLst>
              <a:ext uri="{FF2B5EF4-FFF2-40B4-BE49-F238E27FC236}">
                <a16:creationId xmlns:a16="http://schemas.microsoft.com/office/drawing/2014/main" id="{AB22973E-F4EF-395A-E022-6345382D1D1A}"/>
              </a:ext>
            </a:extLst>
          </p:cNvPr>
          <p:cNvGraphicFramePr/>
          <p:nvPr/>
        </p:nvGraphicFramePr>
        <p:xfrm>
          <a:off x="226339" y="551107"/>
          <a:ext cx="11377450" cy="2910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ED8A647B-E130-A018-BF93-E5B696D6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77" y="298610"/>
            <a:ext cx="11062495" cy="524648"/>
          </a:xfrm>
          <a:prstGeom prst="rect">
            <a:avLst/>
          </a:prstGeom>
        </p:spPr>
        <p:txBody>
          <a:bodyPr/>
          <a:lstStyle/>
          <a:p>
            <a:r>
              <a:rPr lang="it-IT" sz="2200" b="1" dirty="0">
                <a:latin typeface="Aptos Black" panose="020B0004020202020204" pitchFamily="34" charset="0"/>
              </a:rPr>
              <a:t>La dinamica del saldo di cassa (EBITDA – CAPEX)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E13D0CCA-52F6-DA68-8E19-9BBD0202E2F9}"/>
              </a:ext>
            </a:extLst>
          </p:cNvPr>
          <p:cNvSpPr txBox="1"/>
          <p:nvPr/>
        </p:nvSpPr>
        <p:spPr>
          <a:xfrm>
            <a:off x="805623" y="1185852"/>
            <a:ext cx="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E58"/>
                </a:solidFill>
                <a:latin typeface="Montserrat" pitchFamily="2" charset="77"/>
              </a:rPr>
              <a:t>16,6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9581DA22-4D4B-B9E1-C34C-B65ECE1B4A66}"/>
              </a:ext>
            </a:extLst>
          </p:cNvPr>
          <p:cNvSpPr txBox="1"/>
          <p:nvPr/>
        </p:nvSpPr>
        <p:spPr>
          <a:xfrm>
            <a:off x="1480062" y="1230069"/>
            <a:ext cx="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E58"/>
                </a:solidFill>
                <a:latin typeface="Montserrat" pitchFamily="2" charset="77"/>
              </a:rPr>
              <a:t>16,6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DBF897B-2A30-D137-CF38-37FEF7DC8098}"/>
              </a:ext>
            </a:extLst>
          </p:cNvPr>
          <p:cNvSpPr txBox="1"/>
          <p:nvPr/>
        </p:nvSpPr>
        <p:spPr>
          <a:xfrm>
            <a:off x="2149493" y="1341786"/>
            <a:ext cx="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E58"/>
                </a:solidFill>
                <a:latin typeface="Montserrat" pitchFamily="2" charset="77"/>
              </a:rPr>
              <a:t>15,5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3523394A-D770-CAB4-43B9-3183FE0BB53E}"/>
              </a:ext>
            </a:extLst>
          </p:cNvPr>
          <p:cNvSpPr txBox="1"/>
          <p:nvPr/>
        </p:nvSpPr>
        <p:spPr>
          <a:xfrm>
            <a:off x="2873858" y="1555676"/>
            <a:ext cx="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E58"/>
                </a:solidFill>
                <a:latin typeface="Montserrat" pitchFamily="2" charset="77"/>
              </a:rPr>
              <a:t>13,4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04F8CE82-DAED-6374-2317-EC0764FE1530}"/>
              </a:ext>
            </a:extLst>
          </p:cNvPr>
          <p:cNvSpPr txBox="1"/>
          <p:nvPr/>
        </p:nvSpPr>
        <p:spPr>
          <a:xfrm>
            <a:off x="3533136" y="1730488"/>
            <a:ext cx="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E58"/>
                </a:solidFill>
                <a:latin typeface="Montserrat" pitchFamily="2" charset="77"/>
              </a:rPr>
              <a:t>11,6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C6EA9362-B4D3-C879-1D65-9011E33A3F69}"/>
              </a:ext>
            </a:extLst>
          </p:cNvPr>
          <p:cNvSpPr txBox="1"/>
          <p:nvPr/>
        </p:nvSpPr>
        <p:spPr>
          <a:xfrm>
            <a:off x="4195311" y="1775329"/>
            <a:ext cx="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E58"/>
                </a:solidFill>
                <a:latin typeface="Montserrat" pitchFamily="2" charset="77"/>
              </a:rPr>
              <a:t>11,2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2286DB8-F549-5AA5-BB27-98FB5AE30012}"/>
              </a:ext>
            </a:extLst>
          </p:cNvPr>
          <p:cNvSpPr txBox="1"/>
          <p:nvPr/>
        </p:nvSpPr>
        <p:spPr>
          <a:xfrm>
            <a:off x="4879109" y="1710522"/>
            <a:ext cx="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E58"/>
                </a:solidFill>
                <a:latin typeface="Montserrat" pitchFamily="2" charset="77"/>
              </a:rPr>
              <a:t>11,9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B0C0D5EF-BE35-F88F-D282-5C9A8DB2B483}"/>
              </a:ext>
            </a:extLst>
          </p:cNvPr>
          <p:cNvSpPr txBox="1"/>
          <p:nvPr/>
        </p:nvSpPr>
        <p:spPr>
          <a:xfrm>
            <a:off x="5523692" y="1725891"/>
            <a:ext cx="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E58"/>
                </a:solidFill>
                <a:latin typeface="Montserrat" pitchFamily="2" charset="77"/>
              </a:rPr>
              <a:t>11,8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531B14BF-9662-DC71-845A-26CFB1775B02}"/>
              </a:ext>
            </a:extLst>
          </p:cNvPr>
          <p:cNvSpPr txBox="1"/>
          <p:nvPr/>
        </p:nvSpPr>
        <p:spPr>
          <a:xfrm>
            <a:off x="6219835" y="1745504"/>
            <a:ext cx="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E58"/>
                </a:solidFill>
                <a:latin typeface="Montserrat" pitchFamily="2" charset="77"/>
              </a:rPr>
              <a:t>11,6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396CC47-3D35-397A-E3D0-6AA7F5093ED5}"/>
              </a:ext>
            </a:extLst>
          </p:cNvPr>
          <p:cNvSpPr txBox="1"/>
          <p:nvPr/>
        </p:nvSpPr>
        <p:spPr>
          <a:xfrm>
            <a:off x="6870040" y="1790924"/>
            <a:ext cx="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E58"/>
                </a:solidFill>
                <a:latin typeface="Montserrat" pitchFamily="2" charset="77"/>
              </a:rPr>
              <a:t>11,0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D9B04974-C38A-73DA-4FCE-B1CD5A3B529F}"/>
              </a:ext>
            </a:extLst>
          </p:cNvPr>
          <p:cNvSpPr txBox="1"/>
          <p:nvPr/>
        </p:nvSpPr>
        <p:spPr>
          <a:xfrm>
            <a:off x="8221107" y="2000693"/>
            <a:ext cx="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E58"/>
                </a:solidFill>
                <a:latin typeface="Montserrat" pitchFamily="2" charset="77"/>
              </a:rPr>
              <a:t>8,9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6371427-F975-2C27-354D-D95724EC322D}"/>
              </a:ext>
            </a:extLst>
          </p:cNvPr>
          <p:cNvSpPr txBox="1"/>
          <p:nvPr/>
        </p:nvSpPr>
        <p:spPr>
          <a:xfrm>
            <a:off x="7551226" y="1889067"/>
            <a:ext cx="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E58"/>
                </a:solidFill>
                <a:latin typeface="Montserrat" pitchFamily="2" charset="77"/>
              </a:rPr>
              <a:t>10,0</a:t>
            </a: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E2A2B5F7-EB9E-EAC5-3049-4DCF90ABECF8}"/>
              </a:ext>
            </a:extLst>
          </p:cNvPr>
          <p:cNvSpPr txBox="1"/>
          <p:nvPr/>
        </p:nvSpPr>
        <p:spPr>
          <a:xfrm rot="16200000">
            <a:off x="-778332" y="1804527"/>
            <a:ext cx="2003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100" b="0" dirty="0">
                <a:solidFill>
                  <a:srgbClr val="002E58"/>
                </a:solidFill>
                <a:latin typeface="Montserrat" pitchFamily="2" charset="77"/>
              </a:rPr>
              <a:t>EBITDA (miliardi €)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A796E4D-791B-AE10-B5E8-EE428DB1EF07}"/>
              </a:ext>
            </a:extLst>
          </p:cNvPr>
          <p:cNvSpPr/>
          <p:nvPr/>
        </p:nvSpPr>
        <p:spPr>
          <a:xfrm>
            <a:off x="814829" y="877805"/>
            <a:ext cx="794253" cy="2701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002E54"/>
                </a:solidFill>
                <a:latin typeface="Montserrat" panose="02000505000000020004" pitchFamily="2" charset="0"/>
              </a:rPr>
              <a:t>2010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081F243-D043-3A9D-FCC1-C649DEF5FD5C}"/>
              </a:ext>
            </a:extLst>
          </p:cNvPr>
          <p:cNvSpPr/>
          <p:nvPr/>
        </p:nvSpPr>
        <p:spPr>
          <a:xfrm>
            <a:off x="1506600" y="877805"/>
            <a:ext cx="794253" cy="2701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002E54"/>
                </a:solidFill>
                <a:latin typeface="Montserrat" panose="02000505000000020004" pitchFamily="2" charset="0"/>
              </a:rPr>
              <a:t>2011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370F878-8A85-0D16-9D90-69FE10B23297}"/>
              </a:ext>
            </a:extLst>
          </p:cNvPr>
          <p:cNvSpPr/>
          <p:nvPr/>
        </p:nvSpPr>
        <p:spPr>
          <a:xfrm>
            <a:off x="2168875" y="877805"/>
            <a:ext cx="794253" cy="2701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002E54"/>
                </a:solidFill>
                <a:latin typeface="Montserrat" panose="02000505000000020004" pitchFamily="2" charset="0"/>
              </a:rPr>
              <a:t>2012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E9A20E02-57AE-7475-71B0-7C5F395D935A}"/>
              </a:ext>
            </a:extLst>
          </p:cNvPr>
          <p:cNvSpPr/>
          <p:nvPr/>
        </p:nvSpPr>
        <p:spPr>
          <a:xfrm>
            <a:off x="2801649" y="877805"/>
            <a:ext cx="794253" cy="2701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002E54"/>
                </a:solidFill>
                <a:latin typeface="Montserrat" panose="02000505000000020004" pitchFamily="2" charset="0"/>
              </a:rPr>
              <a:t>2013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CF6B8156-46B0-1805-70C9-38BB2864AE1E}"/>
              </a:ext>
            </a:extLst>
          </p:cNvPr>
          <p:cNvSpPr/>
          <p:nvPr/>
        </p:nvSpPr>
        <p:spPr>
          <a:xfrm>
            <a:off x="3483586" y="877805"/>
            <a:ext cx="794253" cy="2701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002E54"/>
                </a:solidFill>
                <a:latin typeface="Montserrat" panose="02000505000000020004" pitchFamily="2" charset="0"/>
              </a:rPr>
              <a:t>2014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4F2CBAE-E139-256E-141C-67AC64E473C6}"/>
              </a:ext>
            </a:extLst>
          </p:cNvPr>
          <p:cNvSpPr/>
          <p:nvPr/>
        </p:nvSpPr>
        <p:spPr>
          <a:xfrm>
            <a:off x="4116364" y="877805"/>
            <a:ext cx="794253" cy="2701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002E54"/>
                </a:solidFill>
                <a:latin typeface="Montserrat" panose="02000505000000020004" pitchFamily="2" charset="0"/>
              </a:rPr>
              <a:t>2015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8E946881-DEA6-72C2-47B8-141EC6CFCF37}"/>
              </a:ext>
            </a:extLst>
          </p:cNvPr>
          <p:cNvSpPr/>
          <p:nvPr/>
        </p:nvSpPr>
        <p:spPr>
          <a:xfrm>
            <a:off x="4778638" y="877805"/>
            <a:ext cx="794253" cy="2701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002E54"/>
                </a:solidFill>
                <a:latin typeface="Montserrat" panose="02000505000000020004" pitchFamily="2" charset="0"/>
              </a:rPr>
              <a:t>2016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BCFA547E-BA05-9E85-6C1A-72351994CC2D}"/>
              </a:ext>
            </a:extLst>
          </p:cNvPr>
          <p:cNvSpPr/>
          <p:nvPr/>
        </p:nvSpPr>
        <p:spPr>
          <a:xfrm>
            <a:off x="5440912" y="877805"/>
            <a:ext cx="794253" cy="2701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002E54"/>
                </a:solidFill>
                <a:latin typeface="Montserrat" panose="02000505000000020004" pitchFamily="2" charset="0"/>
              </a:rPr>
              <a:t>2017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5B70ADDE-50FA-54C9-343D-9E36976CA97F}"/>
              </a:ext>
            </a:extLst>
          </p:cNvPr>
          <p:cNvSpPr/>
          <p:nvPr/>
        </p:nvSpPr>
        <p:spPr>
          <a:xfrm>
            <a:off x="6113017" y="877805"/>
            <a:ext cx="794253" cy="2701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002E54"/>
                </a:solidFill>
                <a:latin typeface="Montserrat" panose="02000505000000020004" pitchFamily="2" charset="0"/>
              </a:rPr>
              <a:t>2018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7D36B8EE-B163-65B4-49C1-715D065BCD73}"/>
              </a:ext>
            </a:extLst>
          </p:cNvPr>
          <p:cNvSpPr/>
          <p:nvPr/>
        </p:nvSpPr>
        <p:spPr>
          <a:xfrm>
            <a:off x="6794956" y="877805"/>
            <a:ext cx="794253" cy="2701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002E54"/>
                </a:solidFill>
                <a:latin typeface="Montserrat" panose="02000505000000020004" pitchFamily="2" charset="0"/>
              </a:rPr>
              <a:t>2019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26A45927-4C08-28CF-F73D-B719270CE26D}"/>
              </a:ext>
            </a:extLst>
          </p:cNvPr>
          <p:cNvSpPr/>
          <p:nvPr/>
        </p:nvSpPr>
        <p:spPr>
          <a:xfrm>
            <a:off x="7417901" y="877807"/>
            <a:ext cx="955644" cy="2701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002E54"/>
                </a:solidFill>
                <a:latin typeface="Montserrat" panose="02000505000000020004" pitchFamily="2" charset="0"/>
              </a:rPr>
              <a:t>2020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B77A3F87-2B1B-E7B9-723E-49688DD9BF71}"/>
              </a:ext>
            </a:extLst>
          </p:cNvPr>
          <p:cNvSpPr/>
          <p:nvPr/>
        </p:nvSpPr>
        <p:spPr>
          <a:xfrm>
            <a:off x="8172739" y="877805"/>
            <a:ext cx="794253" cy="2701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002E54"/>
                </a:solidFill>
                <a:latin typeface="Montserrat" panose="02000505000000020004" pitchFamily="2" charset="0"/>
              </a:rPr>
              <a:t>2021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7CBA7003-E494-32FE-DEA6-DF813F4FC4FB}"/>
              </a:ext>
            </a:extLst>
          </p:cNvPr>
          <p:cNvSpPr/>
          <p:nvPr/>
        </p:nvSpPr>
        <p:spPr>
          <a:xfrm>
            <a:off x="8844846" y="877805"/>
            <a:ext cx="794253" cy="2701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002E54"/>
                </a:solidFill>
                <a:latin typeface="Montserrat" panose="02000505000000020004" pitchFamily="2" charset="0"/>
              </a:rPr>
              <a:t>2022</a:t>
            </a:r>
          </a:p>
        </p:txBody>
      </p: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9F16983F-FB36-3925-BF43-6963964A180C}"/>
              </a:ext>
            </a:extLst>
          </p:cNvPr>
          <p:cNvCxnSpPr>
            <a:cxnSpLocks/>
          </p:cNvCxnSpPr>
          <p:nvPr/>
        </p:nvCxnSpPr>
        <p:spPr bwMode="auto">
          <a:xfrm>
            <a:off x="795923" y="3172606"/>
            <a:ext cx="10224000" cy="0"/>
          </a:xfrm>
          <a:prstGeom prst="line">
            <a:avLst/>
          </a:prstGeom>
          <a:noFill/>
          <a:ln w="38100" cap="flat" cmpd="sng" algn="ctr">
            <a:solidFill>
              <a:srgbClr val="002E5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1002EEA-E4AC-D54B-58AC-F99545FA7276}"/>
              </a:ext>
            </a:extLst>
          </p:cNvPr>
          <p:cNvSpPr txBox="1"/>
          <p:nvPr/>
        </p:nvSpPr>
        <p:spPr>
          <a:xfrm>
            <a:off x="8873430" y="2117026"/>
            <a:ext cx="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E58"/>
                </a:solidFill>
                <a:latin typeface="Montserrat" pitchFamily="2" charset="77"/>
              </a:rPr>
              <a:t>7,8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C39B54-040A-C7A6-7378-6219EC84DDDF}"/>
              </a:ext>
            </a:extLst>
          </p:cNvPr>
          <p:cNvSpPr txBox="1"/>
          <p:nvPr/>
        </p:nvSpPr>
        <p:spPr>
          <a:xfrm>
            <a:off x="2267792" y="5718855"/>
            <a:ext cx="1308085" cy="2371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defTabSz="1219170" eaLnBrk="1" hangingPunct="1">
              <a:defRPr/>
            </a:pPr>
            <a:r>
              <a:rPr lang="it-IT" sz="1467" b="0" dirty="0">
                <a:solidFill>
                  <a:srgbClr val="082B56"/>
                </a:solidFill>
                <a:latin typeface="Aptos" panose="020B0004020202020204" pitchFamily="34" charset="0"/>
                <a:cs typeface="Trebuchet MS"/>
              </a:rPr>
              <a:t>EBITDA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9D38C3E-F4E6-9119-B315-3441A8676393}"/>
              </a:ext>
            </a:extLst>
          </p:cNvPr>
          <p:cNvSpPr/>
          <p:nvPr/>
        </p:nvSpPr>
        <p:spPr bwMode="auto">
          <a:xfrm>
            <a:off x="2030560" y="5785610"/>
            <a:ext cx="310848" cy="103616"/>
          </a:xfrm>
          <a:prstGeom prst="rect">
            <a:avLst/>
          </a:prstGeom>
          <a:solidFill>
            <a:srgbClr val="91BAD0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rtlCol="0" anchor="b" anchorCtr="1"/>
          <a:lstStyle/>
          <a:p>
            <a:pPr algn="ctr">
              <a:lnSpc>
                <a:spcPct val="80000"/>
              </a:lnSpc>
            </a:pPr>
            <a:endParaRPr lang="it-IT" sz="1467" dirty="0">
              <a:solidFill>
                <a:srgbClr val="002E54"/>
              </a:solidFill>
              <a:latin typeface="Aptos" panose="020B0004020202020204" pitchFamily="34" charset="0"/>
              <a:ea typeface="MS PGothic" pitchFamily="34" charset="-128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53CB8F5-A0BC-4E53-E918-D7EF22188F8A}"/>
              </a:ext>
            </a:extLst>
          </p:cNvPr>
          <p:cNvSpPr txBox="1"/>
          <p:nvPr/>
        </p:nvSpPr>
        <p:spPr>
          <a:xfrm>
            <a:off x="2325039" y="5657418"/>
            <a:ext cx="1308085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defTabSz="1219170" eaLnBrk="1" hangingPunct="1">
              <a:defRPr/>
            </a:pPr>
            <a:r>
              <a:rPr lang="it-IT" sz="1467" b="0" dirty="0">
                <a:solidFill>
                  <a:srgbClr val="082B56"/>
                </a:solidFill>
                <a:latin typeface="Aptos" panose="020B0004020202020204" pitchFamily="34" charset="0"/>
                <a:cs typeface="Trebuchet MS"/>
              </a:rPr>
              <a:t>EBITDA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D74BAFD-415A-5B08-502D-C691DEFEB595}"/>
              </a:ext>
            </a:extLst>
          </p:cNvPr>
          <p:cNvSpPr/>
          <p:nvPr/>
        </p:nvSpPr>
        <p:spPr bwMode="auto">
          <a:xfrm>
            <a:off x="2030560" y="5785610"/>
            <a:ext cx="310848" cy="103616"/>
          </a:xfrm>
          <a:prstGeom prst="rect">
            <a:avLst/>
          </a:prstGeom>
          <a:solidFill>
            <a:srgbClr val="91BAD0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rtlCol="0" anchor="b" anchorCtr="1"/>
          <a:lstStyle/>
          <a:p>
            <a:pPr algn="ctr">
              <a:lnSpc>
                <a:spcPct val="80000"/>
              </a:lnSpc>
            </a:pPr>
            <a:endParaRPr lang="it-IT" sz="1467" dirty="0">
              <a:solidFill>
                <a:srgbClr val="002E54"/>
              </a:solidFill>
              <a:latin typeface="Aptos" panose="020B0004020202020204" pitchFamily="34" charset="0"/>
              <a:ea typeface="MS PGothic" pitchFamily="34" charset="-128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1334A32-E12E-23DF-D3F4-3A5DD2717D7E}"/>
              </a:ext>
            </a:extLst>
          </p:cNvPr>
          <p:cNvSpPr txBox="1"/>
          <p:nvPr/>
        </p:nvSpPr>
        <p:spPr>
          <a:xfrm>
            <a:off x="9553667" y="2142101"/>
            <a:ext cx="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E58"/>
                </a:solidFill>
                <a:latin typeface="Montserrat" pitchFamily="2" charset="77"/>
              </a:rPr>
              <a:t>7,5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3E79FCB-FF87-68EA-BAF5-CADA66676016}"/>
              </a:ext>
            </a:extLst>
          </p:cNvPr>
          <p:cNvSpPr/>
          <p:nvPr/>
        </p:nvSpPr>
        <p:spPr>
          <a:xfrm>
            <a:off x="9497284" y="877805"/>
            <a:ext cx="794253" cy="2701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002E54"/>
                </a:solidFill>
                <a:latin typeface="Montserrat" panose="02000505000000020004" pitchFamily="2" charset="0"/>
              </a:rPr>
              <a:t>2023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568D761-1671-A04C-05D9-328D9AB14B5E}"/>
              </a:ext>
            </a:extLst>
          </p:cNvPr>
          <p:cNvSpPr txBox="1"/>
          <p:nvPr/>
        </p:nvSpPr>
        <p:spPr>
          <a:xfrm>
            <a:off x="1999387" y="6351200"/>
            <a:ext cx="8461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625519">
              <a:defRPr/>
            </a:pPr>
            <a:r>
              <a:rPr lang="it-IT" sz="1200" b="0" i="1" dirty="0">
                <a:solidFill>
                  <a:srgbClr val="006376"/>
                </a:solidFill>
                <a:latin typeface="Montserrat" panose="00000500000000000000" pitchFamily="2" charset="0"/>
              </a:rPr>
              <a:t>Fonte: Rapporto sulla filiera delle Telecomunicazioni in Italia 2025 – Asstel</a:t>
            </a:r>
          </a:p>
        </p:txBody>
      </p: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E03D608F-9BA0-BD13-468D-BB6D0271F791}"/>
              </a:ext>
            </a:extLst>
          </p:cNvPr>
          <p:cNvCxnSpPr/>
          <p:nvPr/>
        </p:nvCxnSpPr>
        <p:spPr bwMode="auto">
          <a:xfrm>
            <a:off x="10884742" y="3172980"/>
            <a:ext cx="699689" cy="0"/>
          </a:xfrm>
          <a:prstGeom prst="line">
            <a:avLst/>
          </a:prstGeom>
          <a:solidFill>
            <a:srgbClr val="F8F8F8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172756C-4DFD-1347-48CD-9F33C4A38336}"/>
              </a:ext>
            </a:extLst>
          </p:cNvPr>
          <p:cNvSpPr txBox="1"/>
          <p:nvPr/>
        </p:nvSpPr>
        <p:spPr>
          <a:xfrm>
            <a:off x="10238412" y="2115328"/>
            <a:ext cx="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E58"/>
                </a:solidFill>
                <a:latin typeface="Montserrat" pitchFamily="2" charset="77"/>
              </a:rPr>
              <a:t>7,7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9FB2894-D0FE-DB3E-F385-F74B433A035B}"/>
              </a:ext>
            </a:extLst>
          </p:cNvPr>
          <p:cNvSpPr/>
          <p:nvPr/>
        </p:nvSpPr>
        <p:spPr>
          <a:xfrm>
            <a:off x="10176582" y="877805"/>
            <a:ext cx="794253" cy="2701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002E54"/>
                </a:solidFill>
                <a:latin typeface="Montserrat" panose="02000505000000020004" pitchFamily="2" charset="0"/>
              </a:rPr>
              <a:t>2024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425484D1-F768-ADB2-7BD8-431D8FFE186D}"/>
              </a:ext>
            </a:extLst>
          </p:cNvPr>
          <p:cNvSpPr/>
          <p:nvPr/>
        </p:nvSpPr>
        <p:spPr bwMode="auto">
          <a:xfrm>
            <a:off x="3469824" y="5768903"/>
            <a:ext cx="310848" cy="103616"/>
          </a:xfrm>
          <a:prstGeom prst="rect">
            <a:avLst/>
          </a:prstGeom>
          <a:solidFill>
            <a:srgbClr val="16AAFF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rtlCol="0" anchor="b" anchorCtr="1"/>
          <a:lstStyle/>
          <a:p>
            <a:pPr algn="ctr">
              <a:lnSpc>
                <a:spcPct val="80000"/>
              </a:lnSpc>
            </a:pPr>
            <a:endParaRPr lang="it-IT" sz="1467" dirty="0">
              <a:solidFill>
                <a:srgbClr val="002E54"/>
              </a:solidFill>
              <a:latin typeface="Aptos" panose="020B0004020202020204" pitchFamily="34" charset="0"/>
              <a:ea typeface="MS PGothic" pitchFamily="34" charset="-128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8E8BC2B-7A0E-74C9-697D-3E87B2AAFC63}"/>
              </a:ext>
            </a:extLst>
          </p:cNvPr>
          <p:cNvSpPr txBox="1"/>
          <p:nvPr/>
        </p:nvSpPr>
        <p:spPr>
          <a:xfrm>
            <a:off x="3781008" y="5640711"/>
            <a:ext cx="2633853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defTabSz="1219170" eaLnBrk="1" hangingPunct="1">
              <a:defRPr/>
            </a:pPr>
            <a:r>
              <a:rPr lang="it-IT" sz="1467" b="0" dirty="0">
                <a:solidFill>
                  <a:srgbClr val="082B56"/>
                </a:solidFill>
                <a:latin typeface="Aptos" panose="020B0004020202020204" pitchFamily="34" charset="0"/>
                <a:cs typeface="Trebuchet MS"/>
              </a:rPr>
              <a:t>CAPEX (escluse licenze)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9C0C4ED1-89B3-E330-A642-DE1C1AE25CC4}"/>
              </a:ext>
            </a:extLst>
          </p:cNvPr>
          <p:cNvSpPr/>
          <p:nvPr/>
        </p:nvSpPr>
        <p:spPr bwMode="auto">
          <a:xfrm>
            <a:off x="6394685" y="5768903"/>
            <a:ext cx="310848" cy="103616"/>
          </a:xfrm>
          <a:prstGeom prst="rect">
            <a:avLst/>
          </a:prstGeom>
          <a:solidFill>
            <a:srgbClr val="92E6FD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rtlCol="0" anchor="b" anchorCtr="1"/>
          <a:lstStyle/>
          <a:p>
            <a:pPr algn="ctr">
              <a:lnSpc>
                <a:spcPct val="80000"/>
              </a:lnSpc>
            </a:pPr>
            <a:endParaRPr lang="it-IT" sz="1467" dirty="0">
              <a:solidFill>
                <a:srgbClr val="002E54"/>
              </a:solidFill>
              <a:latin typeface="Aptos" panose="020B0004020202020204" pitchFamily="34" charset="0"/>
              <a:ea typeface="MS PGothic" pitchFamily="34" charset="-128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FB396BD-9C0A-7031-C994-E9B4EDF3D78E}"/>
              </a:ext>
            </a:extLst>
          </p:cNvPr>
          <p:cNvSpPr txBox="1"/>
          <p:nvPr/>
        </p:nvSpPr>
        <p:spPr>
          <a:xfrm>
            <a:off x="6710628" y="5640711"/>
            <a:ext cx="1260000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defTabSz="1219170" eaLnBrk="1" hangingPunct="1">
              <a:defRPr/>
            </a:pPr>
            <a:r>
              <a:rPr lang="it-IT" sz="1467" b="0" dirty="0">
                <a:solidFill>
                  <a:srgbClr val="082B56"/>
                </a:solidFill>
                <a:latin typeface="Aptos" panose="020B0004020202020204" pitchFamily="34" charset="0"/>
                <a:cs typeface="Trebuchet MS"/>
              </a:rPr>
              <a:t>Licenze</a:t>
            </a:r>
          </a:p>
        </p:txBody>
      </p:sp>
      <p:graphicFrame>
        <p:nvGraphicFramePr>
          <p:cNvPr id="32" name="Grafico 31">
            <a:extLst>
              <a:ext uri="{FF2B5EF4-FFF2-40B4-BE49-F238E27FC236}">
                <a16:creationId xmlns:a16="http://schemas.microsoft.com/office/drawing/2014/main" id="{25F71264-4EA1-3A51-4427-3000D0838B01}"/>
              </a:ext>
            </a:extLst>
          </p:cNvPr>
          <p:cNvGraphicFramePr/>
          <p:nvPr/>
        </p:nvGraphicFramePr>
        <p:xfrm>
          <a:off x="225772" y="790593"/>
          <a:ext cx="11377450" cy="307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0E65753-9834-305C-7D74-BF960CDD3398}"/>
              </a:ext>
            </a:extLst>
          </p:cNvPr>
          <p:cNvSpPr txBox="1"/>
          <p:nvPr/>
        </p:nvSpPr>
        <p:spPr>
          <a:xfrm rot="16200000">
            <a:off x="10739467" y="1913469"/>
            <a:ext cx="2560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050" b="0" dirty="0">
                <a:solidFill>
                  <a:srgbClr val="002E58"/>
                </a:solidFill>
                <a:latin typeface="Montserrat" pitchFamily="2" charset="77"/>
              </a:rPr>
              <a:t>EBITDA – CAPEX (miliardi di €)</a:t>
            </a:r>
          </a:p>
        </p:txBody>
      </p:sp>
      <p:sp>
        <p:nvSpPr>
          <p:cNvPr id="36" name="Triangolo isoscele 35">
            <a:extLst>
              <a:ext uri="{FF2B5EF4-FFF2-40B4-BE49-F238E27FC236}">
                <a16:creationId xmlns:a16="http://schemas.microsoft.com/office/drawing/2014/main" id="{BA50A561-CCC3-3B6A-55AF-AA55000A2D1E}"/>
              </a:ext>
            </a:extLst>
          </p:cNvPr>
          <p:cNvSpPr/>
          <p:nvPr/>
        </p:nvSpPr>
        <p:spPr>
          <a:xfrm>
            <a:off x="8332332" y="5777348"/>
            <a:ext cx="192000" cy="192000"/>
          </a:xfrm>
          <a:prstGeom prst="triangle">
            <a:avLst/>
          </a:prstGeom>
          <a:solidFill>
            <a:srgbClr val="FF655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5039897-17A3-97C0-B035-A450E6C9BB7B}"/>
              </a:ext>
            </a:extLst>
          </p:cNvPr>
          <p:cNvSpPr txBox="1"/>
          <p:nvPr/>
        </p:nvSpPr>
        <p:spPr>
          <a:xfrm>
            <a:off x="8697126" y="5709255"/>
            <a:ext cx="2633853" cy="2182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defTabSz="1219170" eaLnBrk="1" hangingPunct="1">
              <a:defRPr/>
            </a:pPr>
            <a:r>
              <a:rPr lang="it-IT" sz="1467" b="0" dirty="0">
                <a:solidFill>
                  <a:srgbClr val="006376"/>
                </a:solidFill>
                <a:latin typeface="Aptos" panose="020B0004020202020204" pitchFamily="34" charset="0"/>
                <a:cs typeface="Trebuchet MS"/>
              </a:rPr>
              <a:t>EBITDA-CAPEX</a:t>
            </a: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A8A39919-9532-2195-8107-7BD13CCF9D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82" y="5036786"/>
            <a:ext cx="720000" cy="720000"/>
          </a:xfrm>
          <a:prstGeom prst="rect">
            <a:avLst/>
          </a:prstGeom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15EFB5B4-2365-1422-AE01-9D4EBDCDFB32}"/>
              </a:ext>
            </a:extLst>
          </p:cNvPr>
          <p:cNvSpPr txBox="1"/>
          <p:nvPr/>
        </p:nvSpPr>
        <p:spPr>
          <a:xfrm>
            <a:off x="1350030" y="4834418"/>
            <a:ext cx="10106317" cy="783193"/>
          </a:xfrm>
          <a:prstGeom prst="roundRect">
            <a:avLst/>
          </a:prstGeom>
          <a:noFill/>
          <a:ln w="9525">
            <a:solidFill>
              <a:srgbClr val="0E4C62"/>
            </a:solidFill>
            <a:prstDash val="dash"/>
          </a:ln>
        </p:spPr>
        <p:txBody>
          <a:bodyPr wrap="square" rtlCol="0" anchor="ctr">
            <a:spAutoFit/>
          </a:bodyPr>
          <a:lstStyle>
            <a:defPPr>
              <a:defRPr lang="it-IT"/>
            </a:defPPr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defRPr sz="1100" b="1" kern="12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indent="0" algn="l" defTabSz="457200" rtl="0" eaLnBrk="1" latinLnBrk="0" hangingPunct="1">
              <a:defRPr sz="1100" b="1" kern="12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indent="0" algn="l" defTabSz="457200" rtl="0" eaLnBrk="1" latinLnBrk="0" hangingPunct="1">
              <a:defRPr sz="1100" b="1" kern="12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indent="0" algn="l" defTabSz="457200" rtl="0" eaLnBrk="1" latinLnBrk="0" hangingPunct="1">
              <a:defRPr sz="1100" b="1" kern="12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118528" algn="ctr"/>
            <a:r>
              <a:rPr lang="it-IT" sz="2000" b="0" dirty="0">
                <a:solidFill>
                  <a:srgbClr val="006376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il 2025, grazie alla </a:t>
            </a:r>
            <a:r>
              <a:rPr lang="it-IT" sz="2000" dirty="0">
                <a:solidFill>
                  <a:srgbClr val="006376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crescita dei ricavi</a:t>
            </a:r>
          </a:p>
          <a:p>
            <a:pPr marL="118528" algn="ctr"/>
            <a:r>
              <a:rPr lang="it-IT" sz="2000" b="0" dirty="0">
                <a:solidFill>
                  <a:srgbClr val="006376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si aspetta una </a:t>
            </a:r>
            <a:r>
              <a:rPr lang="it-IT" sz="2000" dirty="0">
                <a:solidFill>
                  <a:schemeClr val="tx1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piccola </a:t>
            </a:r>
            <a:r>
              <a:rPr lang="it-IT" sz="2000" dirty="0">
                <a:solidFill>
                  <a:srgbClr val="006376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ripresa dell’EBITDA – CAPEX </a:t>
            </a:r>
          </a:p>
        </p:txBody>
      </p:sp>
      <p:sp>
        <p:nvSpPr>
          <p:cNvPr id="34" name="Freccia in su 33">
            <a:extLst>
              <a:ext uri="{FF2B5EF4-FFF2-40B4-BE49-F238E27FC236}">
                <a16:creationId xmlns:a16="http://schemas.microsoft.com/office/drawing/2014/main" id="{F542E0B1-C3B3-1A56-F9D1-F1437735D47B}"/>
              </a:ext>
            </a:extLst>
          </p:cNvPr>
          <p:cNvSpPr/>
          <p:nvPr/>
        </p:nvSpPr>
        <p:spPr bwMode="auto">
          <a:xfrm>
            <a:off x="10943223" y="2883435"/>
            <a:ext cx="478149" cy="215321"/>
          </a:xfrm>
          <a:prstGeom prst="upArrow">
            <a:avLst/>
          </a:prstGeom>
          <a:solidFill>
            <a:srgbClr val="FF655C"/>
          </a:solidFill>
          <a:ln>
            <a:noFill/>
          </a:ln>
          <a:effectLst/>
        </p:spPr>
        <p:txBody>
          <a:bodyPr vert="horz" wrap="square" lIns="108000" tIns="180000" rIns="108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000" b="1" i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EF4E78E0-D63C-459A-B230-52A559A333EC}"/>
              </a:ext>
            </a:extLst>
          </p:cNvPr>
          <p:cNvSpPr/>
          <p:nvPr/>
        </p:nvSpPr>
        <p:spPr>
          <a:xfrm>
            <a:off x="10808977" y="881590"/>
            <a:ext cx="946862" cy="2902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002E54"/>
                </a:solidFill>
                <a:latin typeface="Montserrat" panose="02000505000000020004" pitchFamily="2" charset="0"/>
              </a:rPr>
              <a:t>2025E</a:t>
            </a:r>
          </a:p>
        </p:txBody>
      </p:sp>
    </p:spTree>
    <p:extLst>
      <p:ext uri="{BB962C8B-B14F-4D97-AF65-F5344CB8AC3E}">
        <p14:creationId xmlns:p14="http://schemas.microsoft.com/office/powerpoint/2010/main" val="206734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C03E5-4AEE-D1E8-066F-FF8268044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EAEB8A-459E-745E-09B9-42F566C7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77" y="298610"/>
            <a:ext cx="11062495" cy="52464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2200" b="1" dirty="0">
                <a:latin typeface="Aptos Black" panose="020B0004020202020204" pitchFamily="34" charset="0"/>
              </a:rPr>
              <a:t>Telco e Digital economy a confronto</a:t>
            </a:r>
            <a:endParaRPr lang="it-IT" sz="2200" b="1" dirty="0">
              <a:highlight>
                <a:srgbClr val="FFFF00"/>
              </a:highlight>
              <a:latin typeface="Aptos Black" panose="020B0004020202020204" pitchFamily="34" charset="0"/>
            </a:endParaRP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3EBAE3BE-ED8A-0BF1-441F-A27C825794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418803"/>
              </p:ext>
            </p:extLst>
          </p:nvPr>
        </p:nvGraphicFramePr>
        <p:xfrm>
          <a:off x="263880" y="1269281"/>
          <a:ext cx="11252487" cy="431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4878A87F-9891-0986-569A-B160DE37E8A4}"/>
              </a:ext>
            </a:extLst>
          </p:cNvPr>
          <p:cNvSpPr txBox="1"/>
          <p:nvPr/>
        </p:nvSpPr>
        <p:spPr>
          <a:xfrm>
            <a:off x="-111907" y="1383880"/>
            <a:ext cx="1199657" cy="4916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600" b="0" dirty="0">
                <a:solidFill>
                  <a:srgbClr val="002E54"/>
                </a:solidFill>
                <a:latin typeface="Montserrat" panose="00000500000000000000" pitchFamily="2" charset="0"/>
                <a:cs typeface="Trebuchet MS"/>
              </a:rPr>
              <a:t>Mld €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40CDD03-4B0C-5244-3FC4-BD036AEBD039}"/>
              </a:ext>
            </a:extLst>
          </p:cNvPr>
          <p:cNvSpPr/>
          <p:nvPr/>
        </p:nvSpPr>
        <p:spPr bwMode="auto">
          <a:xfrm>
            <a:off x="9307412" y="2794517"/>
            <a:ext cx="90000" cy="90000"/>
          </a:xfrm>
          <a:prstGeom prst="rect">
            <a:avLst/>
          </a:prstGeom>
          <a:solidFill>
            <a:srgbClr val="004259"/>
          </a:solidFill>
          <a:ln>
            <a:noFill/>
          </a:ln>
          <a:effectLst/>
        </p:spPr>
        <p:txBody>
          <a:bodyPr vert="horz" wrap="square" lIns="108000" tIns="180000" rIns="108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000" b="1" i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CB4956C-5972-3C3A-56F7-2E1334072293}"/>
              </a:ext>
            </a:extLst>
          </p:cNvPr>
          <p:cNvSpPr txBox="1"/>
          <p:nvPr/>
        </p:nvSpPr>
        <p:spPr>
          <a:xfrm>
            <a:off x="9445445" y="3072304"/>
            <a:ext cx="25983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400" b="0" dirty="0">
              <a:solidFill>
                <a:srgbClr val="002E58"/>
              </a:solidFill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37215F4A-840F-E895-5F74-2B25A6FBD4F3}"/>
              </a:ext>
            </a:extLst>
          </p:cNvPr>
          <p:cNvSpPr/>
          <p:nvPr/>
        </p:nvSpPr>
        <p:spPr bwMode="auto">
          <a:xfrm>
            <a:off x="9297252" y="4718715"/>
            <a:ext cx="90000" cy="90000"/>
          </a:xfrm>
          <a:prstGeom prst="rect">
            <a:avLst/>
          </a:prstGeom>
          <a:solidFill>
            <a:srgbClr val="92E6FD"/>
          </a:solidFill>
          <a:ln>
            <a:noFill/>
          </a:ln>
          <a:effectLst/>
        </p:spPr>
        <p:txBody>
          <a:bodyPr vert="horz" wrap="square" lIns="108000" tIns="180000" rIns="108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000" b="1" i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13E5E26-0D3E-E734-F3EE-CE3C3479BF43}"/>
              </a:ext>
            </a:extLst>
          </p:cNvPr>
          <p:cNvSpPr txBox="1"/>
          <p:nvPr/>
        </p:nvSpPr>
        <p:spPr>
          <a:xfrm>
            <a:off x="9441568" y="2659090"/>
            <a:ext cx="23821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002E58"/>
                </a:solidFill>
                <a:latin typeface="Montserrat" pitchFamily="2" charset="77"/>
                <a:ea typeface="+mn-ea"/>
                <a:cs typeface="+mn-cs"/>
              </a:rPr>
              <a:t>Mercati digitali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347E27E-45B3-59FE-EC71-B01FE45B822F}"/>
              </a:ext>
            </a:extLst>
          </p:cNvPr>
          <p:cNvSpPr txBox="1"/>
          <p:nvPr/>
        </p:nvSpPr>
        <p:spPr>
          <a:xfrm>
            <a:off x="9441568" y="2895881"/>
            <a:ext cx="23821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0" dirty="0">
                <a:solidFill>
                  <a:srgbClr val="002E58"/>
                </a:solidFill>
                <a:latin typeface="Montserrat" pitchFamily="2" charset="77"/>
              </a:rPr>
              <a:t>(eCommerce, ePayment, </a:t>
            </a:r>
            <a:r>
              <a:rPr lang="it-IT" sz="1400" b="0" dirty="0" err="1">
                <a:solidFill>
                  <a:srgbClr val="002E58"/>
                </a:solidFill>
                <a:latin typeface="Montserrat" pitchFamily="2" charset="77"/>
              </a:rPr>
              <a:t>eContent</a:t>
            </a:r>
            <a:r>
              <a:rPr lang="it-IT" sz="1400" b="0" dirty="0">
                <a:solidFill>
                  <a:srgbClr val="002E58"/>
                </a:solidFill>
                <a:latin typeface="Montserrat" pitchFamily="2" charset="77"/>
              </a:rPr>
              <a:t>, Internet Advertising, …)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BA3F489-934E-B566-CF1E-CD5CA88DEF7D}"/>
              </a:ext>
            </a:extLst>
          </p:cNvPr>
          <p:cNvSpPr txBox="1"/>
          <p:nvPr/>
        </p:nvSpPr>
        <p:spPr>
          <a:xfrm>
            <a:off x="3219450" y="6268392"/>
            <a:ext cx="721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625519">
              <a:defRPr/>
            </a:pPr>
            <a:r>
              <a:rPr lang="it-IT" sz="1200" b="0" i="1" dirty="0">
                <a:solidFill>
                  <a:srgbClr val="006376"/>
                </a:solidFill>
                <a:latin typeface="Montserrat" panose="00000500000000000000" pitchFamily="2" charset="0"/>
              </a:rPr>
              <a:t>Fonte: Osservatori Digital Innovation e stime su Rapporto sulla filiera delle Telecomunicazioni in Italia 2025 e Rapporto </a:t>
            </a:r>
            <a:r>
              <a:rPr lang="it-IT" sz="1200" b="0" i="1" dirty="0" err="1">
                <a:solidFill>
                  <a:srgbClr val="006376"/>
                </a:solidFill>
                <a:latin typeface="Montserrat" panose="00000500000000000000" pitchFamily="2" charset="0"/>
              </a:rPr>
              <a:t>Anitec</a:t>
            </a:r>
            <a:r>
              <a:rPr lang="it-IT" sz="1200" b="0" i="1" dirty="0">
                <a:solidFill>
                  <a:srgbClr val="006376"/>
                </a:solidFill>
                <a:latin typeface="Montserrat" panose="00000500000000000000" pitchFamily="2" charset="0"/>
              </a:rPr>
              <a:t>-Assinform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5D7BCCE-F137-DAAD-4BA8-766883404373}"/>
              </a:ext>
            </a:extLst>
          </p:cNvPr>
          <p:cNvSpPr txBox="1"/>
          <p:nvPr/>
        </p:nvSpPr>
        <p:spPr>
          <a:xfrm>
            <a:off x="9410585" y="4597906"/>
            <a:ext cx="23821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rgbClr val="002E58"/>
                </a:solidFill>
                <a:latin typeface="Montserrat" pitchFamily="2" charset="77"/>
                <a:ea typeface="+mn-ea"/>
                <a:cs typeface="+mn-cs"/>
              </a:rPr>
              <a:t>Mercato Telco </a:t>
            </a:r>
            <a:r>
              <a:rPr lang="it-IT" sz="1400" b="0" dirty="0">
                <a:solidFill>
                  <a:srgbClr val="002E58"/>
                </a:solidFill>
                <a:latin typeface="Montserrat" pitchFamily="2" charset="77"/>
                <a:ea typeface="+mn-ea"/>
                <a:cs typeface="+mn-cs"/>
              </a:rPr>
              <a:t>(retail &amp; </a:t>
            </a:r>
            <a:r>
              <a:rPr lang="it-IT" sz="1400" b="0" dirty="0" err="1">
                <a:solidFill>
                  <a:srgbClr val="002E58"/>
                </a:solidFill>
                <a:latin typeface="Montserrat" pitchFamily="2" charset="77"/>
                <a:ea typeface="+mn-ea"/>
                <a:cs typeface="+mn-cs"/>
              </a:rPr>
              <a:t>wholesale</a:t>
            </a:r>
            <a:r>
              <a:rPr lang="it-IT" sz="1400" b="0" dirty="0">
                <a:solidFill>
                  <a:srgbClr val="002E58"/>
                </a:solidFill>
                <a:latin typeface="Montserrat" pitchFamily="2" charset="77"/>
                <a:ea typeface="+mn-ea"/>
                <a:cs typeface="+mn-cs"/>
              </a:rPr>
              <a:t>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BCF55A3-F127-7B31-37DD-36661DB3F102}"/>
              </a:ext>
            </a:extLst>
          </p:cNvPr>
          <p:cNvSpPr/>
          <p:nvPr/>
        </p:nvSpPr>
        <p:spPr bwMode="auto">
          <a:xfrm>
            <a:off x="9297252" y="4694545"/>
            <a:ext cx="90000" cy="90000"/>
          </a:xfrm>
          <a:prstGeom prst="rect">
            <a:avLst/>
          </a:prstGeom>
          <a:solidFill>
            <a:srgbClr val="92E6FD"/>
          </a:solidFill>
          <a:ln>
            <a:noFill/>
          </a:ln>
          <a:effectLst/>
        </p:spPr>
        <p:txBody>
          <a:bodyPr vert="horz" wrap="square" lIns="108000" tIns="180000" rIns="108000" bIns="180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000" b="1" i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533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F7E49-B841-C878-23BD-FB7D2F6B5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2F2DA23-4F76-A9BD-8512-6FF1793F8023}"/>
              </a:ext>
            </a:extLst>
          </p:cNvPr>
          <p:cNvSpPr txBox="1"/>
          <p:nvPr/>
        </p:nvSpPr>
        <p:spPr>
          <a:xfrm>
            <a:off x="1093741" y="1419487"/>
            <a:ext cx="1894592" cy="137910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300"/>
              </a:spcAft>
            </a:pPr>
            <a:r>
              <a:rPr lang="it-IT" sz="1400" b="0" i="1" dirty="0">
                <a:solidFill>
                  <a:srgbClr val="002060"/>
                </a:solidFill>
                <a:latin typeface="Aptos" panose="020B0004020202020204" pitchFamily="34" charset="0"/>
              </a:rPr>
              <a:t>7 Gennaio 2026</a:t>
            </a:r>
          </a:p>
          <a:p>
            <a:pPr algn="ctr" defTabSz="685800">
              <a:spcAft>
                <a:spcPts val="300"/>
              </a:spcAft>
            </a:pPr>
            <a:r>
              <a:rPr lang="it-IT" sz="1400" dirty="0">
                <a:solidFill>
                  <a:srgbClr val="002060"/>
                </a:solidFill>
                <a:latin typeface="Aptos" panose="020B0004020202020204" pitchFamily="34" charset="0"/>
              </a:rPr>
              <a:t>TIM e </a:t>
            </a:r>
            <a:r>
              <a:rPr lang="it-IT" sz="1400" dirty="0" err="1">
                <a:solidFill>
                  <a:srgbClr val="002060"/>
                </a:solidFill>
                <a:latin typeface="Aptos" panose="020B0004020202020204" pitchFamily="34" charset="0"/>
              </a:rPr>
              <a:t>Fastweb+Vodafone</a:t>
            </a:r>
            <a:r>
              <a:rPr lang="it-IT" sz="1400" dirty="0">
                <a:solidFill>
                  <a:srgbClr val="002060"/>
                </a:solidFill>
                <a:latin typeface="Aptos" panose="020B0004020202020204" pitchFamily="34" charset="0"/>
              </a:rPr>
              <a:t> annunciano </a:t>
            </a:r>
          </a:p>
          <a:p>
            <a:pPr algn="ctr" defTabSz="685800">
              <a:spcAft>
                <a:spcPts val="300"/>
              </a:spcAft>
            </a:pPr>
            <a:r>
              <a:rPr lang="it-IT" sz="1400" dirty="0">
                <a:solidFill>
                  <a:srgbClr val="002060"/>
                </a:solidFill>
                <a:latin typeface="Aptos" panose="020B0004020202020204" pitchFamily="34" charset="0"/>
              </a:rPr>
              <a:t>il RAN Sharing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F9851C4-ADD1-12CE-8A33-DCCCE59F0520}"/>
              </a:ext>
            </a:extLst>
          </p:cNvPr>
          <p:cNvSpPr txBox="1"/>
          <p:nvPr/>
        </p:nvSpPr>
        <p:spPr>
          <a:xfrm>
            <a:off x="88834" y="3378497"/>
            <a:ext cx="1826120" cy="13365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300"/>
              </a:spcAft>
            </a:pPr>
            <a:r>
              <a:rPr lang="it-IT" sz="1400" b="0" i="1" dirty="0">
                <a:solidFill>
                  <a:srgbClr val="002060"/>
                </a:solidFill>
                <a:latin typeface="Aptos" panose="020B0004020202020204" pitchFamily="34" charset="0"/>
              </a:rPr>
              <a:t>1 Gennaio 2026</a:t>
            </a:r>
          </a:p>
          <a:p>
            <a:pPr algn="ctr" defTabSz="685800">
              <a:spcAft>
                <a:spcPts val="300"/>
              </a:spcAft>
            </a:pPr>
            <a:r>
              <a:rPr lang="it-IT" sz="1400" dirty="0">
                <a:solidFill>
                  <a:srgbClr val="002060"/>
                </a:solidFill>
                <a:latin typeface="Aptos" panose="020B0004020202020204" pitchFamily="34" charset="0"/>
              </a:rPr>
              <a:t>Fastweb e Vodafone Italia diventano un’unica società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723B3C6-8B37-A665-06FF-7A4311D62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200" dirty="0">
                <a:latin typeface="Aptos Black" panose="020B0004020202020204" pitchFamily="34" charset="0"/>
              </a:rPr>
              <a:t>BUT … qualcosa sta cambiando: alcuni fatti salienti del 2026</a:t>
            </a:r>
            <a:br>
              <a:rPr lang="it-IT" sz="2200" dirty="0">
                <a:latin typeface="Aptos Black" panose="020B0004020202020204" pitchFamily="34" charset="0"/>
              </a:rPr>
            </a:br>
            <a:r>
              <a:rPr lang="it-IT" sz="2200" dirty="0">
                <a:latin typeface="Aptos Black" panose="020B0004020202020204" pitchFamily="34" charset="0"/>
              </a:rPr>
              <a:t> </a:t>
            </a:r>
            <a:endParaRPr lang="it-IT" sz="2200" dirty="0">
              <a:highlight>
                <a:srgbClr val="FFFF00"/>
              </a:highlight>
              <a:latin typeface="Aptos Black" panose="020B0004020202020204" pitchFamily="34" charset="0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31FE6E64-7DD7-E4FF-9B7B-91C2416A0830}"/>
              </a:ext>
            </a:extLst>
          </p:cNvPr>
          <p:cNvCxnSpPr>
            <a:cxnSpLocks/>
          </p:cNvCxnSpPr>
          <p:nvPr/>
        </p:nvCxnSpPr>
        <p:spPr>
          <a:xfrm>
            <a:off x="0" y="3058562"/>
            <a:ext cx="12192000" cy="0"/>
          </a:xfrm>
          <a:prstGeom prst="line">
            <a:avLst/>
          </a:prstGeom>
          <a:ln w="38100">
            <a:solidFill>
              <a:srgbClr val="9BB8F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e 4">
            <a:extLst>
              <a:ext uri="{FF2B5EF4-FFF2-40B4-BE49-F238E27FC236}">
                <a16:creationId xmlns:a16="http://schemas.microsoft.com/office/drawing/2014/main" id="{40F7380E-E887-D0F7-580B-3386EA62C89A}"/>
              </a:ext>
            </a:extLst>
          </p:cNvPr>
          <p:cNvSpPr/>
          <p:nvPr/>
        </p:nvSpPr>
        <p:spPr>
          <a:xfrm>
            <a:off x="843522" y="2979061"/>
            <a:ext cx="140595" cy="14059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it-IT" sz="280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11" name="Triangolo isoscele 10">
            <a:extLst>
              <a:ext uri="{FF2B5EF4-FFF2-40B4-BE49-F238E27FC236}">
                <a16:creationId xmlns:a16="http://schemas.microsoft.com/office/drawing/2014/main" id="{496B4586-4D8B-41A9-1D72-37078A57C27C}"/>
              </a:ext>
            </a:extLst>
          </p:cNvPr>
          <p:cNvSpPr/>
          <p:nvPr/>
        </p:nvSpPr>
        <p:spPr>
          <a:xfrm flipV="1">
            <a:off x="827338" y="3175359"/>
            <a:ext cx="192626" cy="10544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it-IT" sz="280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5E2CB248-4B22-6A00-EEBA-CD16FEF3ED9B}"/>
              </a:ext>
            </a:extLst>
          </p:cNvPr>
          <p:cNvSpPr/>
          <p:nvPr/>
        </p:nvSpPr>
        <p:spPr>
          <a:xfrm>
            <a:off x="1921890" y="2979061"/>
            <a:ext cx="140595" cy="14059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it-IT" sz="280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28" name="Triangolo isoscele 27">
            <a:extLst>
              <a:ext uri="{FF2B5EF4-FFF2-40B4-BE49-F238E27FC236}">
                <a16:creationId xmlns:a16="http://schemas.microsoft.com/office/drawing/2014/main" id="{F6512D1F-315C-5341-4267-FDD47E9C7838}"/>
              </a:ext>
            </a:extLst>
          </p:cNvPr>
          <p:cNvSpPr/>
          <p:nvPr/>
        </p:nvSpPr>
        <p:spPr>
          <a:xfrm rot="10800000" flipV="1">
            <a:off x="1896564" y="2845160"/>
            <a:ext cx="192626" cy="10544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it-IT" sz="280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BB6849AE-32FD-60DE-F398-EC487972B541}"/>
              </a:ext>
            </a:extLst>
          </p:cNvPr>
          <p:cNvSpPr/>
          <p:nvPr/>
        </p:nvSpPr>
        <p:spPr>
          <a:xfrm>
            <a:off x="3256680" y="2988264"/>
            <a:ext cx="140595" cy="14059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it-IT" sz="280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31" name="Triangolo isoscele 30">
            <a:extLst>
              <a:ext uri="{FF2B5EF4-FFF2-40B4-BE49-F238E27FC236}">
                <a16:creationId xmlns:a16="http://schemas.microsoft.com/office/drawing/2014/main" id="{023747A4-CE05-D337-5E8B-7A60072A9422}"/>
              </a:ext>
            </a:extLst>
          </p:cNvPr>
          <p:cNvSpPr/>
          <p:nvPr/>
        </p:nvSpPr>
        <p:spPr>
          <a:xfrm flipV="1">
            <a:off x="3238749" y="3175359"/>
            <a:ext cx="192626" cy="10544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it-IT" sz="280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F278BF2-951A-F085-948A-6BF92DE4BB05}"/>
              </a:ext>
            </a:extLst>
          </p:cNvPr>
          <p:cNvSpPr txBox="1"/>
          <p:nvPr/>
        </p:nvSpPr>
        <p:spPr>
          <a:xfrm>
            <a:off x="2134602" y="3378497"/>
            <a:ext cx="2350755" cy="166002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300"/>
              </a:spcAft>
            </a:pPr>
            <a:r>
              <a:rPr lang="it-IT" sz="1400" b="0" i="1" dirty="0">
                <a:solidFill>
                  <a:srgbClr val="002060"/>
                </a:solidFill>
                <a:latin typeface="Aptos" panose="020B0004020202020204" pitchFamily="34" charset="0"/>
              </a:rPr>
              <a:t>11-14 Gennaio 2026</a:t>
            </a:r>
          </a:p>
          <a:p>
            <a:pPr algn="ctr" defTabSz="685800">
              <a:spcAft>
                <a:spcPts val="300"/>
              </a:spcAft>
            </a:pPr>
            <a:r>
              <a:rPr lang="it-IT" sz="1400" dirty="0">
                <a:solidFill>
                  <a:srgbClr val="002060"/>
                </a:solidFill>
                <a:latin typeface="Aptos" panose="020B0004020202020204" pitchFamily="34" charset="0"/>
              </a:rPr>
              <a:t>Reazione assurda</a:t>
            </a:r>
          </a:p>
          <a:p>
            <a:pPr algn="ctr" defTabSz="685800">
              <a:spcAft>
                <a:spcPts val="300"/>
              </a:spcAft>
            </a:pPr>
            <a:r>
              <a:rPr lang="it-IT" sz="1400" dirty="0">
                <a:solidFill>
                  <a:srgbClr val="002060"/>
                </a:solidFill>
                <a:latin typeface="Aptos" panose="020B0004020202020204" pitchFamily="34" charset="0"/>
              </a:rPr>
              <a:t>delle associazioni di categoria a rincari marginali da parte di alcuni Operatori</a:t>
            </a: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3919277F-5D1D-3255-7D59-D35AAE69E990}"/>
              </a:ext>
            </a:extLst>
          </p:cNvPr>
          <p:cNvSpPr/>
          <p:nvPr/>
        </p:nvSpPr>
        <p:spPr>
          <a:xfrm>
            <a:off x="4485357" y="2979061"/>
            <a:ext cx="140595" cy="14059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it-IT" sz="280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37" name="Triangolo isoscele 36">
            <a:extLst>
              <a:ext uri="{FF2B5EF4-FFF2-40B4-BE49-F238E27FC236}">
                <a16:creationId xmlns:a16="http://schemas.microsoft.com/office/drawing/2014/main" id="{8090D7D3-DEA6-90E7-9596-D09EFB44EFE9}"/>
              </a:ext>
            </a:extLst>
          </p:cNvPr>
          <p:cNvSpPr/>
          <p:nvPr/>
        </p:nvSpPr>
        <p:spPr>
          <a:xfrm rot="10800000" flipV="1">
            <a:off x="4459341" y="2845160"/>
            <a:ext cx="192626" cy="10544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it-IT" sz="280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0AA7EDF-2D4E-6F15-7658-1B84B85590B1}"/>
              </a:ext>
            </a:extLst>
          </p:cNvPr>
          <p:cNvSpPr txBox="1"/>
          <p:nvPr/>
        </p:nvSpPr>
        <p:spPr>
          <a:xfrm>
            <a:off x="3528048" y="1419487"/>
            <a:ext cx="2122121" cy="109817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300"/>
              </a:spcAft>
            </a:pPr>
            <a:r>
              <a:rPr lang="it-IT" sz="1400" b="0" i="1" dirty="0">
                <a:solidFill>
                  <a:srgbClr val="002060"/>
                </a:solidFill>
                <a:latin typeface="Aptos" panose="020B0004020202020204" pitchFamily="34" charset="0"/>
              </a:rPr>
              <a:t>21 Gennaio 2026</a:t>
            </a:r>
          </a:p>
          <a:p>
            <a:pPr algn="ctr" defTabSz="685800">
              <a:spcAft>
                <a:spcPts val="300"/>
              </a:spcAft>
            </a:pPr>
            <a:r>
              <a:rPr lang="it-IT" sz="1400" dirty="0">
                <a:solidFill>
                  <a:srgbClr val="002060"/>
                </a:solidFill>
                <a:latin typeface="Aptos" panose="020B0004020202020204" pitchFamily="34" charset="0"/>
              </a:rPr>
              <a:t>La Commissione Europea presenta il Digital Networks Act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535645E4-1B3C-ED4B-F789-DAE60D5D8CC9}"/>
              </a:ext>
            </a:extLst>
          </p:cNvPr>
          <p:cNvSpPr txBox="1"/>
          <p:nvPr/>
        </p:nvSpPr>
        <p:spPr>
          <a:xfrm>
            <a:off x="5382439" y="3378497"/>
            <a:ext cx="1544046" cy="109817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300"/>
              </a:spcAft>
            </a:pPr>
            <a:r>
              <a:rPr lang="it-IT" sz="1400" b="0" i="1" dirty="0">
                <a:solidFill>
                  <a:srgbClr val="002060"/>
                </a:solidFill>
                <a:latin typeface="Aptos" panose="020B0004020202020204" pitchFamily="34" charset="0"/>
              </a:rPr>
              <a:t>22 Marzo 2026</a:t>
            </a:r>
          </a:p>
          <a:p>
            <a:pPr algn="ctr" defTabSz="685800">
              <a:spcAft>
                <a:spcPts val="300"/>
              </a:spcAft>
            </a:pPr>
            <a:r>
              <a:rPr lang="it-IT" sz="1400" dirty="0">
                <a:solidFill>
                  <a:srgbClr val="002060"/>
                </a:solidFill>
                <a:latin typeface="Aptos" panose="020B0004020202020204" pitchFamily="34" charset="0"/>
              </a:rPr>
              <a:t>Poste Italiane lancia l’OPAS su TIM</a:t>
            </a:r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0EACA675-7FE9-A58A-6F91-05166F7C96AA}"/>
              </a:ext>
            </a:extLst>
          </p:cNvPr>
          <p:cNvSpPr/>
          <p:nvPr/>
        </p:nvSpPr>
        <p:spPr>
          <a:xfrm>
            <a:off x="9314757" y="2979061"/>
            <a:ext cx="140595" cy="14059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it-IT" sz="280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46" name="Triangolo isoscele 45">
            <a:extLst>
              <a:ext uri="{FF2B5EF4-FFF2-40B4-BE49-F238E27FC236}">
                <a16:creationId xmlns:a16="http://schemas.microsoft.com/office/drawing/2014/main" id="{A8327D93-FDCA-36E8-CFEE-0CAA2899E3C2}"/>
              </a:ext>
            </a:extLst>
          </p:cNvPr>
          <p:cNvSpPr/>
          <p:nvPr/>
        </p:nvSpPr>
        <p:spPr>
          <a:xfrm flipV="1">
            <a:off x="9296826" y="3175359"/>
            <a:ext cx="192626" cy="10544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it-IT" sz="280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ACFD44C8-DE59-E7AF-B1A7-523A0D094BE2}"/>
              </a:ext>
            </a:extLst>
          </p:cNvPr>
          <p:cNvSpPr txBox="1"/>
          <p:nvPr/>
        </p:nvSpPr>
        <p:spPr>
          <a:xfrm>
            <a:off x="6529536" y="1419487"/>
            <a:ext cx="2226543" cy="137910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300"/>
              </a:spcAft>
            </a:pPr>
            <a:r>
              <a:rPr lang="it-IT" sz="1400" b="0" i="1" dirty="0">
                <a:solidFill>
                  <a:srgbClr val="002060"/>
                </a:solidFill>
                <a:latin typeface="Aptos" panose="020B0004020202020204" pitchFamily="34" charset="0"/>
              </a:rPr>
              <a:t>3 Giugno 2026</a:t>
            </a:r>
          </a:p>
          <a:p>
            <a:pPr algn="ctr" defTabSz="685800">
              <a:spcAft>
                <a:spcPts val="300"/>
              </a:spcAft>
            </a:pPr>
            <a:r>
              <a:rPr lang="it-IT" sz="1400" dirty="0">
                <a:solidFill>
                  <a:srgbClr val="002060"/>
                </a:solidFill>
                <a:latin typeface="Aptos" panose="020B0004020202020204" pitchFamily="34" charset="0"/>
              </a:rPr>
              <a:t>La UE presenta il pacchetto per la sovranità tecnologica</a:t>
            </a:r>
          </a:p>
          <a:p>
            <a:pPr algn="ctr" defTabSz="685800">
              <a:spcAft>
                <a:spcPts val="300"/>
              </a:spcAft>
            </a:pPr>
            <a:endParaRPr lang="it-IT" sz="1400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35E064DE-FA12-5F75-81E7-2614338EE70A}"/>
              </a:ext>
            </a:extLst>
          </p:cNvPr>
          <p:cNvSpPr/>
          <p:nvPr/>
        </p:nvSpPr>
        <p:spPr>
          <a:xfrm>
            <a:off x="11091710" y="2955264"/>
            <a:ext cx="140595" cy="14059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it-IT" sz="280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49" name="Triangolo isoscele 48">
            <a:extLst>
              <a:ext uri="{FF2B5EF4-FFF2-40B4-BE49-F238E27FC236}">
                <a16:creationId xmlns:a16="http://schemas.microsoft.com/office/drawing/2014/main" id="{02C6954E-2CF1-E3D0-593B-E3092E05C5C1}"/>
              </a:ext>
            </a:extLst>
          </p:cNvPr>
          <p:cNvSpPr/>
          <p:nvPr/>
        </p:nvSpPr>
        <p:spPr>
          <a:xfrm rot="10800000" flipV="1">
            <a:off x="11065694" y="2845161"/>
            <a:ext cx="192626" cy="10544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it-IT" sz="280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7314ADDA-4AEE-BAB5-7F06-67D1CC58CC6A}"/>
              </a:ext>
            </a:extLst>
          </p:cNvPr>
          <p:cNvSpPr txBox="1"/>
          <p:nvPr/>
        </p:nvSpPr>
        <p:spPr>
          <a:xfrm>
            <a:off x="8308030" y="3378497"/>
            <a:ext cx="2227378" cy="13365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300"/>
              </a:spcAft>
            </a:pPr>
            <a:r>
              <a:rPr lang="it-IT" sz="1400" b="0" i="1" dirty="0">
                <a:solidFill>
                  <a:srgbClr val="002060"/>
                </a:solidFill>
                <a:latin typeface="Aptos" panose="020B0004020202020204" pitchFamily="34" charset="0"/>
              </a:rPr>
              <a:t>18 Giugno 2026</a:t>
            </a:r>
          </a:p>
          <a:p>
            <a:pPr algn="ctr" defTabSz="685800">
              <a:spcAft>
                <a:spcPts val="300"/>
              </a:spcAft>
            </a:pPr>
            <a:r>
              <a:rPr lang="it-IT" sz="1400" dirty="0">
                <a:solidFill>
                  <a:srgbClr val="002060"/>
                </a:solidFill>
                <a:latin typeface="Aptos" panose="020B0004020202020204" pitchFamily="34" charset="0"/>
              </a:rPr>
              <a:t>Via libera di Poste Italiane all’aumento di capitale per l’OPAS su TIM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1230CAED-6A8D-6D02-82ED-7D6046D75AE2}"/>
              </a:ext>
            </a:extLst>
          </p:cNvPr>
          <p:cNvSpPr txBox="1"/>
          <p:nvPr/>
        </p:nvSpPr>
        <p:spPr>
          <a:xfrm>
            <a:off x="9917097" y="1419487"/>
            <a:ext cx="2226543" cy="13365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300"/>
              </a:spcAft>
            </a:pPr>
            <a:r>
              <a:rPr lang="it-IT" sz="1400" b="0" i="1" dirty="0">
                <a:solidFill>
                  <a:srgbClr val="002060"/>
                </a:solidFill>
                <a:latin typeface="Aptos" panose="020B0004020202020204" pitchFamily="34" charset="0"/>
              </a:rPr>
              <a:t>19 Giugno 2026</a:t>
            </a:r>
          </a:p>
          <a:p>
            <a:pPr algn="ctr" defTabSz="685800">
              <a:spcAft>
                <a:spcPts val="300"/>
              </a:spcAft>
            </a:pPr>
            <a:r>
              <a:rPr lang="it-IT" sz="1400" dirty="0">
                <a:solidFill>
                  <a:srgbClr val="002060"/>
                </a:solidFill>
                <a:latin typeface="Aptos" panose="020B0004020202020204" pitchFamily="34" charset="0"/>
              </a:rPr>
              <a:t>Telemarketing, gas ed energia col decreto bollette, asimmetria ai danni delle Telco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C52A42C5-9502-AA4B-8C9C-E6085AA24084}"/>
              </a:ext>
            </a:extLst>
          </p:cNvPr>
          <p:cNvSpPr/>
          <p:nvPr/>
        </p:nvSpPr>
        <p:spPr>
          <a:xfrm>
            <a:off x="6035321" y="2986435"/>
            <a:ext cx="140595" cy="14059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it-IT" sz="280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6" name="Triangolo isoscele 5">
            <a:extLst>
              <a:ext uri="{FF2B5EF4-FFF2-40B4-BE49-F238E27FC236}">
                <a16:creationId xmlns:a16="http://schemas.microsoft.com/office/drawing/2014/main" id="{5E5BCAA2-6BB0-BA18-9E02-2DB619BC7820}"/>
              </a:ext>
            </a:extLst>
          </p:cNvPr>
          <p:cNvSpPr/>
          <p:nvPr/>
        </p:nvSpPr>
        <p:spPr>
          <a:xfrm flipV="1">
            <a:off x="6017390" y="3175359"/>
            <a:ext cx="192626" cy="10544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it-IT" sz="280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E0466CD6-5CB8-6E00-F751-2BADE5C1F3B5}"/>
              </a:ext>
            </a:extLst>
          </p:cNvPr>
          <p:cNvSpPr/>
          <p:nvPr/>
        </p:nvSpPr>
        <p:spPr>
          <a:xfrm>
            <a:off x="7645544" y="2985403"/>
            <a:ext cx="140595" cy="14059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it-IT" sz="280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8" name="Triangolo isoscele 7">
            <a:extLst>
              <a:ext uri="{FF2B5EF4-FFF2-40B4-BE49-F238E27FC236}">
                <a16:creationId xmlns:a16="http://schemas.microsoft.com/office/drawing/2014/main" id="{EF3A3560-121F-85AB-C46C-5FF75644F574}"/>
              </a:ext>
            </a:extLst>
          </p:cNvPr>
          <p:cNvSpPr/>
          <p:nvPr/>
        </p:nvSpPr>
        <p:spPr>
          <a:xfrm rot="10800000" flipV="1">
            <a:off x="7619528" y="2845160"/>
            <a:ext cx="192626" cy="10544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it-IT" sz="280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3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G87dX1Q_mmawBfqvWrLw"/>
</p:tagLst>
</file>

<file path=ppt/theme/theme1.xml><?xml version="1.0" encoding="utf-8"?>
<a:theme xmlns:a="http://schemas.openxmlformats.org/drawingml/2006/main" name="D360 B corp Pos - logo small">
  <a:themeElements>
    <a:clrScheme name="Nextwork360">
      <a:dk1>
        <a:srgbClr val="006376"/>
      </a:dk1>
      <a:lt1>
        <a:sysClr val="window" lastClr="FFFFFF"/>
      </a:lt1>
      <a:dk2>
        <a:srgbClr val="006376"/>
      </a:dk2>
      <a:lt2>
        <a:srgbClr val="F2F2F2"/>
      </a:lt2>
      <a:accent1>
        <a:srgbClr val="006376"/>
      </a:accent1>
      <a:accent2>
        <a:srgbClr val="00BFFC"/>
      </a:accent2>
      <a:accent3>
        <a:srgbClr val="6DE4C1"/>
      </a:accent3>
      <a:accent4>
        <a:srgbClr val="0E89B3"/>
      </a:accent4>
      <a:accent5>
        <a:srgbClr val="3F9E80"/>
      </a:accent5>
      <a:accent6>
        <a:srgbClr val="44C25F"/>
      </a:accent6>
      <a:hlink>
        <a:srgbClr val="1DB9C9"/>
      </a:hlink>
      <a:folHlink>
        <a:srgbClr val="20CA18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8F8F8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505078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08000" tIns="180000" rIns="108000" bIns="18000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000" b="1" i="0" dirty="0" smtClean="0">
            <a:solidFill>
              <a:schemeClr val="tx1"/>
            </a:solidFill>
            <a:latin typeface="+mj-lt"/>
          </a:defRPr>
        </a:defPPr>
      </a:lstStyle>
    </a:spDef>
    <a:lnDef>
      <a:spPr bwMode="auto">
        <a:solidFill>
          <a:srgbClr val="F8F8F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000" i="0" dirty="0" smtClean="0">
            <a:solidFill>
              <a:schemeClr val="tx1"/>
            </a:solidFill>
            <a:latin typeface="+mj-lt"/>
          </a:defRPr>
        </a:defPPr>
      </a:lstStyle>
    </a:tx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rossi e grigi">
  <a:themeElements>
    <a:clrScheme name="Personalizzato 10">
      <a:dk1>
        <a:srgbClr val="004259"/>
      </a:dk1>
      <a:lt1>
        <a:srgbClr val="FFFFFF"/>
      </a:lt1>
      <a:dk2>
        <a:srgbClr val="004259"/>
      </a:dk2>
      <a:lt2>
        <a:srgbClr val="FFFFFF"/>
      </a:lt2>
      <a:accent1>
        <a:srgbClr val="004259"/>
      </a:accent1>
      <a:accent2>
        <a:srgbClr val="6D93D9"/>
      </a:accent2>
      <a:accent3>
        <a:srgbClr val="94C4D2"/>
      </a:accent3>
      <a:accent4>
        <a:srgbClr val="4E9EB5"/>
      </a:accent4>
      <a:accent5>
        <a:srgbClr val="264F5B"/>
      </a:accent5>
      <a:accent6>
        <a:srgbClr val="1F3F79"/>
      </a:accent6>
      <a:hlink>
        <a:srgbClr val="4E9EB5"/>
      </a:hlink>
      <a:folHlink>
        <a:srgbClr val="1F3F79"/>
      </a:folHlink>
    </a:clrScheme>
    <a:fontScheme name="Personalizzato 6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 algn="l">
          <a:lnSpc>
            <a:spcPct val="90000"/>
          </a:lnSpc>
          <a:spcBef>
            <a:spcPts val="1000"/>
          </a:spcBef>
          <a:buFont typeface="Wingdings" panose="05000000000000000000" pitchFamily="2" charset="2"/>
          <a:buChar char="§"/>
          <a:defRPr sz="1600" dirty="0" smtClean="0">
            <a:solidFill>
              <a:srgbClr val="0033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vuoto" id="{0F4CFF64-3107-4D23-9884-70C6D379D42F}" vid="{53BCEA56-CF23-48E3-AFC1-095B2693B70B}"/>
    </a:ext>
  </a:extLst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sservatori 14">
    <a:dk1>
      <a:srgbClr val="000003"/>
    </a:dk1>
    <a:lt1>
      <a:srgbClr val="FFFFFF"/>
    </a:lt1>
    <a:dk2>
      <a:srgbClr val="7F7F7F"/>
    </a:dk2>
    <a:lt2>
      <a:srgbClr val="D9D9D9"/>
    </a:lt2>
    <a:accent1>
      <a:srgbClr val="91BAD0"/>
    </a:accent1>
    <a:accent2>
      <a:srgbClr val="FF9933"/>
    </a:accent2>
    <a:accent3>
      <a:srgbClr val="FFFFFF"/>
    </a:accent3>
    <a:accent4>
      <a:srgbClr val="17375E"/>
    </a:accent4>
    <a:accent5>
      <a:srgbClr val="0068BF"/>
    </a:accent5>
    <a:accent6>
      <a:srgbClr val="FF9933"/>
    </a:accent6>
    <a:hlink>
      <a:srgbClr val="FFCC00"/>
    </a:hlink>
    <a:folHlink>
      <a:srgbClr val="7FBE00"/>
    </a:folHlink>
  </a:clrScheme>
  <a:fontScheme name="Office classico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sservatori 14">
    <a:dk1>
      <a:srgbClr val="000003"/>
    </a:dk1>
    <a:lt1>
      <a:srgbClr val="FFFFFF"/>
    </a:lt1>
    <a:dk2>
      <a:srgbClr val="7F7F7F"/>
    </a:dk2>
    <a:lt2>
      <a:srgbClr val="D9D9D9"/>
    </a:lt2>
    <a:accent1>
      <a:srgbClr val="91BAD0"/>
    </a:accent1>
    <a:accent2>
      <a:srgbClr val="FF9933"/>
    </a:accent2>
    <a:accent3>
      <a:srgbClr val="FFFFFF"/>
    </a:accent3>
    <a:accent4>
      <a:srgbClr val="17375E"/>
    </a:accent4>
    <a:accent5>
      <a:srgbClr val="0068BF"/>
    </a:accent5>
    <a:accent6>
      <a:srgbClr val="FF9933"/>
    </a:accent6>
    <a:hlink>
      <a:srgbClr val="FFCC00"/>
    </a:hlink>
    <a:folHlink>
      <a:srgbClr val="7FBE00"/>
    </a:folHlink>
  </a:clrScheme>
  <a:fontScheme name="Office classico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sservatori 14">
    <a:dk1>
      <a:srgbClr val="000003"/>
    </a:dk1>
    <a:lt1>
      <a:srgbClr val="FFFFFF"/>
    </a:lt1>
    <a:dk2>
      <a:srgbClr val="7F7F7F"/>
    </a:dk2>
    <a:lt2>
      <a:srgbClr val="D9D9D9"/>
    </a:lt2>
    <a:accent1>
      <a:srgbClr val="91BAD0"/>
    </a:accent1>
    <a:accent2>
      <a:srgbClr val="FF9933"/>
    </a:accent2>
    <a:accent3>
      <a:srgbClr val="FFFFFF"/>
    </a:accent3>
    <a:accent4>
      <a:srgbClr val="17375E"/>
    </a:accent4>
    <a:accent5>
      <a:srgbClr val="0068BF"/>
    </a:accent5>
    <a:accent6>
      <a:srgbClr val="FF9933"/>
    </a:accent6>
    <a:hlink>
      <a:srgbClr val="FFCC00"/>
    </a:hlink>
    <a:folHlink>
      <a:srgbClr val="7FBE00"/>
    </a:folHlink>
  </a:clrScheme>
  <a:fontScheme name="Office classico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sservatori 14">
    <a:dk1>
      <a:srgbClr val="000003"/>
    </a:dk1>
    <a:lt1>
      <a:srgbClr val="FFFFFF"/>
    </a:lt1>
    <a:dk2>
      <a:srgbClr val="7F7F7F"/>
    </a:dk2>
    <a:lt2>
      <a:srgbClr val="D9D9D9"/>
    </a:lt2>
    <a:accent1>
      <a:srgbClr val="91BAD0"/>
    </a:accent1>
    <a:accent2>
      <a:srgbClr val="FF9933"/>
    </a:accent2>
    <a:accent3>
      <a:srgbClr val="FFFFFF"/>
    </a:accent3>
    <a:accent4>
      <a:srgbClr val="17375E"/>
    </a:accent4>
    <a:accent5>
      <a:srgbClr val="0068BF"/>
    </a:accent5>
    <a:accent6>
      <a:srgbClr val="FF9933"/>
    </a:accent6>
    <a:hlink>
      <a:srgbClr val="FFCC00"/>
    </a:hlink>
    <a:folHlink>
      <a:srgbClr val="7FBE00"/>
    </a:folHlink>
  </a:clrScheme>
  <a:fontScheme name="Office classico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FF40940C399184782E2DC3609BAD4DB" ma:contentTypeVersion="10" ma:contentTypeDescription="Creare un nuovo documento." ma:contentTypeScope="" ma:versionID="3f71de2d172c7a24e38cd21d29ef5f67">
  <xsd:schema xmlns:xsd="http://www.w3.org/2001/XMLSchema" xmlns:xs="http://www.w3.org/2001/XMLSchema" xmlns:p="http://schemas.microsoft.com/office/2006/metadata/properties" xmlns:ns2="83eb5b7e-c687-4cad-b582-292ddbb87291" xmlns:ns3="cc17c6eb-1270-4dc5-80e6-c5053041a68d" targetNamespace="http://schemas.microsoft.com/office/2006/metadata/properties" ma:root="true" ma:fieldsID="f44f0ccff5bb9185bfc2acd3485a2d28" ns2:_="" ns3:_="">
    <xsd:import namespace="83eb5b7e-c687-4cad-b582-292ddbb87291"/>
    <xsd:import namespace="cc17c6eb-1270-4dc5-80e6-c5053041a68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eb5b7e-c687-4cad-b582-292ddbb872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7c6eb-1270-4dc5-80e6-c5053041a6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F7EFED-0819-439E-9929-C2B81F62EBF8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cc17c6eb-1270-4dc5-80e6-c5053041a68d"/>
    <ds:schemaRef ds:uri="83eb5b7e-c687-4cad-b582-292ddbb87291"/>
  </ds:schemaRefs>
</ds:datastoreItem>
</file>

<file path=customXml/itemProps2.xml><?xml version="1.0" encoding="utf-8"?>
<ds:datastoreItem xmlns:ds="http://schemas.openxmlformats.org/officeDocument/2006/customXml" ds:itemID="{FF0A46BF-3834-4D54-BE3B-9E2915799A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6766D1-4560-4DAC-999A-C7035533B7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eb5b7e-c687-4cad-b582-292ddbb87291"/>
    <ds:schemaRef ds:uri="cc17c6eb-1270-4dc5-80e6-c5053041a6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</TotalTime>
  <Words>831</Words>
  <Application>Microsoft Office PowerPoint</Application>
  <PresentationFormat>Widescreen</PresentationFormat>
  <Paragraphs>218</Paragraphs>
  <Slides>11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5" baseType="lpstr">
      <vt:lpstr>Aptos</vt:lpstr>
      <vt:lpstr>Aptos Black</vt:lpstr>
      <vt:lpstr>Aptos Display</vt:lpstr>
      <vt:lpstr>Arial</vt:lpstr>
      <vt:lpstr>Calibri</vt:lpstr>
      <vt:lpstr>Courier New</vt:lpstr>
      <vt:lpstr>Montserrat</vt:lpstr>
      <vt:lpstr>Times New Roman</vt:lpstr>
      <vt:lpstr>Trebuchet MS</vt:lpstr>
      <vt:lpstr>Wingdings</vt:lpstr>
      <vt:lpstr>D360 B corp Pos - logo small</vt:lpstr>
      <vt:lpstr>Slide rossi e grigi</vt:lpstr>
      <vt:lpstr>Personalizza struttura</vt:lpstr>
      <vt:lpstr>think-cell Slide</vt:lpstr>
      <vt:lpstr>Presentazione standard di PowerPoint</vt:lpstr>
      <vt:lpstr>Le metriche non più sostenibili delle Telco 1.0</vt:lpstr>
      <vt:lpstr>La dinamica dei ricavi Retail</vt:lpstr>
      <vt:lpstr>Le dinamiche dei ricavi B2B e ICT</vt:lpstr>
      <vt:lpstr>I prezzi delle principali utilities in Italia</vt:lpstr>
      <vt:lpstr>L’ARPU mobile in alcuni paesi (2024)</vt:lpstr>
      <vt:lpstr>La dinamica del saldo di cassa (EBITDA – CAPEX)</vt:lpstr>
      <vt:lpstr>Telco e Digital economy a confronto</vt:lpstr>
      <vt:lpstr>BUT … qualcosa sta cambiando: alcuni fatti salienti del 2026  </vt:lpstr>
      <vt:lpstr>Da Telco 1.0 a Telco 5.0: verso la consapevolezza della strategicità e la sostenibilità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Filippo Amidei</dc:creator>
  <cp:lastModifiedBy>Paolo Chiaravalli</cp:lastModifiedBy>
  <cp:revision>5626</cp:revision>
  <cp:lastPrinted>2021-09-22T07:47:40Z</cp:lastPrinted>
  <dcterms:created xsi:type="dcterms:W3CDTF">2001-09-06T13:23:40Z</dcterms:created>
  <dcterms:modified xsi:type="dcterms:W3CDTF">2026-06-24T11:38:39Z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0x0101004FF40940C399184782E2DC3609BAD4DB</vt:lpwstr>
  </property>
  <property fmtid="{D5CDD505-2E9C-101B-9397-08002B2CF9AE}" pid="3" name="AuthorIds_UIVersion_7680">
    <vt:lpwstr>16</vt:lpwstr>
  </property>
</Properties>
</file>